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9"/>
  </p:notesMasterIdLst>
  <p:sldIdLst>
    <p:sldId id="375" r:id="rId3"/>
    <p:sldId id="430" r:id="rId4"/>
    <p:sldId id="438" r:id="rId5"/>
    <p:sldId id="412" r:id="rId6"/>
    <p:sldId id="445" r:id="rId7"/>
    <p:sldId id="376" r:id="rId8"/>
    <p:sldId id="439" r:id="rId9"/>
    <p:sldId id="377" r:id="rId10"/>
    <p:sldId id="415" r:id="rId11"/>
    <p:sldId id="256" r:id="rId12"/>
    <p:sldId id="446" r:id="rId13"/>
    <p:sldId id="378" r:id="rId14"/>
    <p:sldId id="379" r:id="rId15"/>
    <p:sldId id="380" r:id="rId16"/>
    <p:sldId id="381" r:id="rId17"/>
    <p:sldId id="382" r:id="rId18"/>
    <p:sldId id="447" r:id="rId19"/>
    <p:sldId id="384" r:id="rId20"/>
    <p:sldId id="386" r:id="rId21"/>
    <p:sldId id="440" r:id="rId22"/>
    <p:sldId id="387" r:id="rId23"/>
    <p:sldId id="388" r:id="rId24"/>
    <p:sldId id="393" r:id="rId25"/>
    <p:sldId id="452" r:id="rId26"/>
    <p:sldId id="448" r:id="rId27"/>
    <p:sldId id="414" r:id="rId28"/>
    <p:sldId id="258" r:id="rId29"/>
    <p:sldId id="394" r:id="rId30"/>
    <p:sldId id="260" r:id="rId31"/>
    <p:sldId id="389" r:id="rId32"/>
    <p:sldId id="259" r:id="rId33"/>
    <p:sldId id="449" r:id="rId34"/>
    <p:sldId id="338" r:id="rId35"/>
    <p:sldId id="395" r:id="rId36"/>
    <p:sldId id="400" r:id="rId37"/>
    <p:sldId id="392" r:id="rId38"/>
    <p:sldId id="391" r:id="rId39"/>
    <p:sldId id="261" r:id="rId40"/>
    <p:sldId id="398" r:id="rId41"/>
    <p:sldId id="399" r:id="rId42"/>
    <p:sldId id="450" r:id="rId43"/>
    <p:sldId id="390" r:id="rId44"/>
    <p:sldId id="403" r:id="rId45"/>
    <p:sldId id="405" r:id="rId46"/>
    <p:sldId id="406" r:id="rId47"/>
    <p:sldId id="407" r:id="rId48"/>
    <p:sldId id="408" r:id="rId49"/>
    <p:sldId id="409" r:id="rId50"/>
    <p:sldId id="411" r:id="rId51"/>
    <p:sldId id="419" r:id="rId52"/>
    <p:sldId id="451" r:id="rId53"/>
    <p:sldId id="401" r:id="rId54"/>
    <p:sldId id="396" r:id="rId55"/>
    <p:sldId id="443" r:id="rId56"/>
    <p:sldId id="444" r:id="rId57"/>
    <p:sldId id="442" r:id="rId58"/>
    <p:sldId id="441" r:id="rId59"/>
    <p:sldId id="402" r:id="rId60"/>
    <p:sldId id="416" r:id="rId61"/>
    <p:sldId id="397" r:id="rId62"/>
    <p:sldId id="420" r:id="rId63"/>
    <p:sldId id="418" r:id="rId64"/>
    <p:sldId id="421" r:id="rId65"/>
    <p:sldId id="435" r:id="rId66"/>
    <p:sldId id="436" r:id="rId67"/>
    <p:sldId id="437" r:id="rId68"/>
    <p:sldId id="432" r:id="rId69"/>
    <p:sldId id="434" r:id="rId70"/>
    <p:sldId id="433" r:id="rId71"/>
    <p:sldId id="422" r:id="rId72"/>
    <p:sldId id="423" r:id="rId73"/>
    <p:sldId id="429" r:id="rId74"/>
    <p:sldId id="431" r:id="rId75"/>
    <p:sldId id="426" r:id="rId76"/>
    <p:sldId id="427" r:id="rId77"/>
    <p:sldId id="42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60" autoAdjust="0"/>
    <p:restoredTop sz="94660"/>
  </p:normalViewPr>
  <p:slideViewPr>
    <p:cSldViewPr snapToGrid="0">
      <p:cViewPr varScale="1">
        <p:scale>
          <a:sx n="67" d="100"/>
          <a:sy n="67" d="100"/>
        </p:scale>
        <p:origin x="53"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4/13/2023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3442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255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040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101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38</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4/13/2023</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13373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4/13/2023</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4/13/2023</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Nash_equilibrium" TargetMode="External"/><Relationship Id="rId2" Type="http://schemas.openxmlformats.org/officeDocument/2006/relationships/hyperlink" Target="https://en.wikipedia.org/wiki/Zero-sum_game#:~:text=Prisoner's%20Dilemma%20is%20a%20classical%20non%2Dzero%2Dsum%20gam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JPG"/><Relationship Id="rId4"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rxiv.org/abs/1701.0787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0.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xiv.org/abs/1802.05957"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10.png"/></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hyperlink" Target="https://arxiv.org/abs/1812.04948"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411.1784.pd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arxiv.org/pdf/1411.1784.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hyperlink" Target="https://arxiv.org/abs/1805.08318"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Adversarial Networks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Introduction to Game Theory for GAN Training</a:t>
            </a:r>
          </a:p>
        </p:txBody>
      </p:sp>
    </p:spTree>
    <p:extLst>
      <p:ext uri="{BB962C8B-B14F-4D97-AF65-F5344CB8AC3E}">
        <p14:creationId xmlns:p14="http://schemas.microsoft.com/office/powerpoint/2010/main" val="97139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In a zero sum game the cost to one player has the same magnitude but opposite sign of the other player</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99218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a:t>
                </a:r>
                <a:r>
                  <a:rPr lang="en-US" b="1" dirty="0">
                    <a:hlinkClick r:id="rId2"/>
                  </a:rPr>
                  <a:t>zero sum game  </a:t>
                </a:r>
                <a:endParaRPr lang="en-US" b="1" dirty="0"/>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endParaRPr lang="en-US" dirty="0"/>
              </a:p>
              <a:p>
                <a:r>
                  <a:rPr lang="en-US" dirty="0"/>
                  <a:t>Both players employ strategies to reduce their cost, but each move causes the other player to make a counter move </a:t>
                </a:r>
              </a:p>
              <a:p>
                <a:r>
                  <a:rPr lang="en-US" dirty="0"/>
                  <a:t>If the players continue to employ optimal strategies, the game eventually reaches a </a:t>
                </a:r>
                <a:r>
                  <a:rPr lang="en-US" b="1" dirty="0">
                    <a:hlinkClick r:id="rId3"/>
                  </a:rPr>
                  <a:t>Nash equilibrium </a:t>
                </a:r>
                <a:endParaRPr lang="en-US" b="1"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4"/>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288161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The generator and discriminator engage in a </a:t>
            </a:r>
            <a:r>
              <a:rPr lang="en-US" b="1" dirty="0"/>
              <a:t>two player non-cooperative zero sum game  </a:t>
            </a:r>
          </a:p>
          <a:p>
            <a:r>
              <a:rPr lang="en-US" dirty="0"/>
              <a:t>If the players continue to employ optimal strategies, the game eventually reaches a </a:t>
            </a:r>
            <a:r>
              <a:rPr lang="en-US" b="1" dirty="0"/>
              <a:t>Nash equilibrium </a:t>
            </a:r>
          </a:p>
          <a:p>
            <a:r>
              <a:rPr lang="en-US" dirty="0"/>
              <a:t>At Nash equilibrium, the players are deadlocked </a:t>
            </a:r>
          </a:p>
          <a:p>
            <a:pPr lvl="1"/>
            <a:r>
              <a:rPr lang="en-US" dirty="0"/>
              <a:t>A first player makes an optimal move to reduce costs</a:t>
            </a:r>
          </a:p>
          <a:p>
            <a:pPr lvl="1"/>
            <a:r>
              <a:rPr lang="en-US" dirty="0"/>
              <a:t>The other player to make an optimal counter move to reduce cost </a:t>
            </a:r>
          </a:p>
          <a:p>
            <a:pPr lvl="1"/>
            <a:r>
              <a:rPr lang="en-US" dirty="0"/>
              <a:t>Counter move increases cost of the first player</a:t>
            </a:r>
          </a:p>
          <a:p>
            <a:pPr lvl="1"/>
            <a:r>
              <a:rPr lang="en-US" dirty="0"/>
              <a:t>A subsequent optimal counter-counter move of first player increases cost of the second player</a:t>
            </a:r>
          </a:p>
          <a:p>
            <a:pPr lvl="1"/>
            <a:r>
              <a:rPr lang="en-US" dirty="0" err="1"/>
              <a:t>etc</a:t>
            </a:r>
            <a:r>
              <a:rPr lang="en-US" dirty="0"/>
              <a:t>…  </a:t>
            </a:r>
          </a:p>
        </p:txBody>
      </p:sp>
    </p:spTree>
    <p:extLst>
      <p:ext uri="{BB962C8B-B14F-4D97-AF65-F5344CB8AC3E}">
        <p14:creationId xmlns:p14="http://schemas.microsoft.com/office/powerpoint/2010/main" val="316309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660311"/>
              </a:xfrm>
            </p:spPr>
            <p:txBody>
              <a:bodyPr>
                <a:normAutofit fontScale="92500"/>
              </a:bodyPr>
              <a:lstStyle/>
              <a:p>
                <a:pPr marL="0" indent="0">
                  <a:buNone/>
                </a:pPr>
                <a:r>
                  <a:rPr lang="en-US" b="1" dirty="0"/>
                  <a:t>Nash equilibrium does not imply stability! </a:t>
                </a:r>
              </a:p>
              <a:p>
                <a:r>
                  <a:rPr lang="en-US" dirty="0"/>
                  <a:t>Consider a game where a first player can change a value, </a:t>
                </a:r>
                <a:r>
                  <a:rPr lang="en-US" i="1" dirty="0"/>
                  <a:t>x</a:t>
                </a:r>
                <a:r>
                  <a:rPr lang="en-US" dirty="0"/>
                  <a:t>, and the second player can change a value, </a:t>
                </a:r>
                <a:r>
                  <a:rPr lang="en-US" i="1" dirty="0"/>
                  <a:t>y</a:t>
                </a:r>
                <a:r>
                  <a:rPr lang="en-US" dirty="0"/>
                  <a:t>,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endParaRPr lang="en-US" sz="1100" dirty="0"/>
              </a:p>
              <a:p>
                <a:r>
                  <a:rPr lang="en-US" dirty="0"/>
                  <a:t>This is a </a:t>
                </a:r>
                <a:r>
                  <a:rPr lang="en-US" b="1" dirty="0"/>
                  <a:t>zero sum game</a:t>
                </a:r>
                <a:r>
                  <a:rPr lang="en-US" dirty="0"/>
                  <a:t>:</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𝑥𝑦</m:t>
                    </m:r>
                    <m:r>
                      <a:rPr lang="en-US" b="0" i="1" smtClean="0">
                        <a:latin typeface="Cambria Math" panose="02040503050406030204" pitchFamily="18" charset="0"/>
                      </a:rPr>
                      <m:t>=0</m:t>
                    </m:r>
                  </m:oMath>
                </a14:m>
                <a:endParaRPr lang="en-US" dirty="0"/>
              </a:p>
              <a:p>
                <a:r>
                  <a:rPr lang="en-US" dirty="0"/>
                  <a:t>The partial derivatives tell us the change in cost for moves by each player: </a:t>
                </a:r>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𝑦</m:t>
                              </m:r>
                            </m:e>
                          </m:d>
                        </m:num>
                        <m:den>
                          <m:r>
                            <a:rPr lang="en-US" i="1">
                              <a:latin typeface="Cambria Math" panose="02040503050406030204" pitchFamily="18" charset="0"/>
                            </a:rPr>
                            <m:t>𝜕</m:t>
                          </m:r>
                          <m:r>
                            <a:rPr lang="en-US" b="0" i="1" smtClean="0">
                              <a:latin typeface="Cambria Math" panose="02040503050406030204" pitchFamily="18" charset="0"/>
                            </a:rPr>
                            <m:t>𝑦</m:t>
                          </m:r>
                        </m:den>
                      </m:f>
                      <m:r>
                        <a:rPr lang="en-US" i="1">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660311"/>
              </a:xfrm>
              <a:blipFill>
                <a:blip r:embed="rId2"/>
                <a:stretch>
                  <a:fillRect l="-1043" t="-1615" r="-696"/>
                </a:stretch>
              </a:blipFill>
            </p:spPr>
            <p:txBody>
              <a:bodyPr/>
              <a:lstStyle/>
              <a:p>
                <a:r>
                  <a:rPr lang="en-US">
                    <a:noFill/>
                  </a:rPr>
                  <a:t> </a:t>
                </a:r>
              </a:p>
            </p:txBody>
          </p:sp>
        </mc:Fallback>
      </mc:AlternateContent>
    </p:spTree>
    <p:extLst>
      <p:ext uri="{BB962C8B-B14F-4D97-AF65-F5344CB8AC3E}">
        <p14:creationId xmlns:p14="http://schemas.microsoft.com/office/powerpoint/2010/main" val="4027583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 bit of game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6"/>
                <a:ext cx="10515600" cy="5845803"/>
              </a:xfrm>
            </p:spPr>
            <p:txBody>
              <a:bodyPr>
                <a:normAutofit/>
              </a:bodyPr>
              <a:lstStyle/>
              <a:p>
                <a:pPr marL="0" indent="0">
                  <a:buNone/>
                </a:pPr>
                <a:r>
                  <a:rPr lang="en-US" b="1" dirty="0"/>
                  <a:t>Nash equilibrium does not imply stability! </a:t>
                </a:r>
              </a:p>
              <a:p>
                <a:r>
                  <a:rPr lang="en-US" dirty="0"/>
                  <a:t>Consider a game with </a:t>
                </a:r>
                <a:r>
                  <a:rPr lang="en-US" b="1" dirty="0"/>
                  <a:t>cost functions </a:t>
                </a:r>
                <a:r>
                  <a:rPr lang="en-US" dirty="0"/>
                  <a:t>for each player: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𝑥𝑦</m:t>
                      </m:r>
                    </m:oMath>
                  </m:oMathPara>
                </a14:m>
                <a:endParaRPr lang="en-US" dirty="0"/>
              </a:p>
              <a:p>
                <a:r>
                  <a:rPr lang="en-US" dirty="0"/>
                  <a:t>At Nash equilibrium the costs to the players are not stable with time:</a:t>
                </a:r>
              </a:p>
              <a:p>
                <a:endParaRPr lang="en-US" dirty="0"/>
              </a:p>
              <a:p>
                <a:endParaRPr lang="en-US" dirty="0"/>
              </a:p>
              <a:p>
                <a:endParaRPr lang="en-US" dirty="0"/>
              </a:p>
              <a:p>
                <a:endParaRPr lang="en-US" dirty="0"/>
              </a:p>
              <a:p>
                <a:pPr marL="0" indent="0">
                  <a:buNone/>
                </a:pPr>
                <a:endParaRPr lang="en-US" dirty="0"/>
              </a:p>
              <a:p>
                <a:r>
                  <a:rPr lang="en-US" dirty="0"/>
                  <a:t>Cost for each player grows without bounds! </a:t>
                </a:r>
              </a:p>
              <a:p>
                <a:pPr marL="0" indent="0">
                  <a:buNone/>
                </a:pP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6"/>
                <a:ext cx="10515600" cy="5845803"/>
              </a:xfrm>
              <a:blipFill>
                <a:blip r:embed="rId2"/>
                <a:stretch>
                  <a:fillRect l="-1159" t="-16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C400700-7BE1-4249-832F-78A532C09FAD}"/>
              </a:ext>
            </a:extLst>
          </p:cNvPr>
          <p:cNvPicPr>
            <a:picLocks noChangeAspect="1"/>
          </p:cNvPicPr>
          <p:nvPr/>
        </p:nvPicPr>
        <p:blipFill>
          <a:blip r:embed="rId3"/>
          <a:stretch>
            <a:fillRect/>
          </a:stretch>
        </p:blipFill>
        <p:spPr>
          <a:xfrm>
            <a:off x="2639691" y="3177357"/>
            <a:ext cx="5283434" cy="2727216"/>
          </a:xfrm>
          <a:prstGeom prst="rect">
            <a:avLst/>
          </a:prstGeom>
        </p:spPr>
      </p:pic>
    </p:spTree>
    <p:extLst>
      <p:ext uri="{BB962C8B-B14F-4D97-AF65-F5344CB8AC3E}">
        <p14:creationId xmlns:p14="http://schemas.microsoft.com/office/powerpoint/2010/main" val="151122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Training a Model using Game Theory</a:t>
            </a:r>
          </a:p>
        </p:txBody>
      </p:sp>
    </p:spTree>
    <p:extLst>
      <p:ext uri="{BB962C8B-B14F-4D97-AF65-F5344CB8AC3E}">
        <p14:creationId xmlns:p14="http://schemas.microsoft.com/office/powerpoint/2010/main" val="3443575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If the cost the the discriminator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p>
                    </m:sSup>
                  </m:oMath>
                </a14:m>
                <a:r>
                  <a:rPr lang="en-US" dirty="0"/>
                  <a:t> and the cost to the generator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a:t>, then: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sup>
                      </m:sSup>
                    </m:oMath>
                  </m:oMathPara>
                </a14:m>
                <a:endParaRPr lang="en-US" dirty="0"/>
              </a:p>
              <a:p>
                <a:r>
                  <a:rPr lang="en-US" dirty="0"/>
                  <a:t>Define a </a:t>
                </a:r>
                <a:r>
                  <a:rPr lang="en-US" b="1" dirty="0"/>
                  <a:t>value function </a:t>
                </a:r>
                <a:r>
                  <a:rPr lang="en-US" dirty="0"/>
                  <a:t>with </a:t>
                </a:r>
                <a:r>
                  <a:rPr lang="en-US" b="1" dirty="0"/>
                  <a:t>parameter vectors </a:t>
                </a:r>
                <a:r>
                  <a:rPr lang="en-US" dirty="0"/>
                  <a:t>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At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t>
                </a:r>
              </a:p>
              <a:p>
                <a:pPr marL="0" indent="0">
                  <a:buNone/>
                </a:pPr>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971"/>
                </a:stretch>
              </a:blipFill>
            </p:spPr>
            <p:txBody>
              <a:bodyPr/>
              <a:lstStyle/>
              <a:p>
                <a:r>
                  <a:rPr lang="en-US">
                    <a:noFill/>
                  </a:rPr>
                  <a:t> </a:t>
                </a:r>
              </a:p>
            </p:txBody>
          </p:sp>
        </mc:Fallback>
      </mc:AlternateContent>
    </p:spTree>
    <p:extLst>
      <p:ext uri="{BB962C8B-B14F-4D97-AF65-F5344CB8AC3E}">
        <p14:creationId xmlns:p14="http://schemas.microsoft.com/office/powerpoint/2010/main" val="19383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a:bodyPr>
              <a:lstStyle/>
              <a:p>
                <a:pPr marL="0" indent="0">
                  <a:buNone/>
                </a:pPr>
                <a:r>
                  <a:rPr lang="en-US" dirty="0"/>
                  <a:t>The generator and discriminator engage in a </a:t>
                </a:r>
                <a:r>
                  <a:rPr lang="en-US" b="1" dirty="0"/>
                  <a:t>two player non-cooperative zero sum game  </a:t>
                </a:r>
              </a:p>
              <a:p>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r>
                  <a:rPr lang="en-US" dirty="0"/>
                  <a:t>At equilibrium, the solution minimizes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and maximizes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endParaRPr lang="en-US" dirty="0"/>
              </a:p>
              <a:p>
                <a:pPr lvl="1"/>
                <a:r>
                  <a:rPr lang="en-US" dirty="0"/>
                  <a:t>Minimizing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means the </a:t>
                </a:r>
                <a:r>
                  <a:rPr lang="en-US" b="1" dirty="0"/>
                  <a:t>generator is optimally creating fake images that fool the discriminator   </a:t>
                </a:r>
              </a:p>
              <a:p>
                <a:pPr lvl="1"/>
                <a:r>
                  <a:rPr lang="en-US" dirty="0"/>
                  <a:t>Maximizing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a14:m>
                <a:r>
                  <a:rPr lang="en-US" dirty="0"/>
                  <a:t> means the </a:t>
                </a:r>
                <a:r>
                  <a:rPr lang="en-US" b="1" dirty="0"/>
                  <a:t>discriminator is optimally capable of detecting fake images   </a:t>
                </a:r>
              </a:p>
              <a:p>
                <a:pPr lvl="1"/>
                <a:r>
                  <a:rPr lang="en-US" dirty="0"/>
                  <a:t>At equilibrium the game between the generator and discriminator is </a:t>
                </a:r>
                <a:r>
                  <a:rPr lang="en-US" b="1" dirty="0"/>
                  <a:t>deadlocked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1109" t="-1743" r="-1441"/>
                </a:stretch>
              </a:blipFill>
            </p:spPr>
            <p:txBody>
              <a:bodyPr/>
              <a:lstStyle/>
              <a:p>
                <a:r>
                  <a:rPr lang="en-US">
                    <a:noFill/>
                  </a:rPr>
                  <a:t> </a:t>
                </a:r>
              </a:p>
            </p:txBody>
          </p:sp>
        </mc:Fallback>
      </mc:AlternateContent>
    </p:spTree>
    <p:extLst>
      <p:ext uri="{BB962C8B-B14F-4D97-AF65-F5344CB8AC3E}">
        <p14:creationId xmlns:p14="http://schemas.microsoft.com/office/powerpoint/2010/main" val="9459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GANs are a rapidly advancing class of </a:t>
            </a:r>
            <a:r>
              <a:rPr lang="en-US" b="1" dirty="0"/>
              <a:t>generative models</a:t>
            </a:r>
            <a:endParaRPr lang="en-US" dirty="0"/>
          </a:p>
          <a:p>
            <a:r>
              <a:rPr lang="en-US" dirty="0"/>
              <a:t>GAN algorithm proposed by </a:t>
            </a:r>
            <a:r>
              <a:rPr lang="en-US" dirty="0">
                <a:hlinkClick r:id="rId2"/>
              </a:rPr>
              <a:t>Goodfellow, et.al. 2014  </a:t>
            </a:r>
            <a:endParaRPr lang="en-US" dirty="0"/>
          </a:p>
          <a:p>
            <a:r>
              <a:rPr lang="en-US" dirty="0"/>
              <a:t>GANs algorithms are used in some applications as algorithms have advanced including:</a:t>
            </a:r>
          </a:p>
          <a:p>
            <a:pPr lvl="1"/>
            <a:r>
              <a:rPr lang="en-US" dirty="0"/>
              <a:t>Create ‘skins’ for skeletons of design tools  </a:t>
            </a:r>
          </a:p>
          <a:p>
            <a:pPr lvl="1"/>
            <a:r>
              <a:rPr lang="en-US" dirty="0"/>
              <a:t>Text to image generation </a:t>
            </a:r>
          </a:p>
          <a:p>
            <a:pPr lvl="1"/>
            <a:r>
              <a:rPr lang="en-US" dirty="0"/>
              <a:t>Super resolution </a:t>
            </a:r>
          </a:p>
          <a:p>
            <a:pPr lvl="1"/>
            <a:r>
              <a:rPr lang="en-US" dirty="0"/>
              <a:t>Data augmentation </a:t>
            </a:r>
          </a:p>
          <a:p>
            <a:pPr lvl="1"/>
            <a:r>
              <a:rPr lang="en-US" dirty="0"/>
              <a:t>Scene in-painting</a:t>
            </a:r>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this relationships 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equation?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 sum game  </a:t>
                </a:r>
              </a:p>
              <a:p>
                <a:r>
                  <a:rPr lang="en-US" dirty="0"/>
                  <a:t>How can we understand this intimidating equation?  </a:t>
                </a:r>
                <a:endParaRPr lang="en-US" sz="1100" dirty="0"/>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e>
                          </m:func>
                        </m:e>
                      </m:func>
                    </m:oMath>
                  </m:oMathPara>
                </a14:m>
                <a:endParaRPr lang="en-US" dirty="0"/>
              </a:p>
              <a:p>
                <a:pPr marL="0" indent="0">
                  <a:buNone/>
                </a:pPr>
                <a:endParaRPr lang="en-US" sz="1200" dirty="0"/>
              </a:p>
              <a:p>
                <a:r>
                  <a:rPr lang="en-US" dirty="0">
                    <a:ea typeface="Cambria Math" panose="02040503050406030204" pitchFamily="18" charset="0"/>
                  </a:rPr>
                  <a:t>At equilibrium the discriminator cannot tell the difference between real and generated data so: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15766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How do we train a discriminator and generator? </a:t>
            </a:r>
          </a:p>
          <a:p>
            <a:r>
              <a:rPr lang="en-US" dirty="0"/>
              <a:t>Need to train both models together  </a:t>
            </a:r>
          </a:p>
          <a:p>
            <a:r>
              <a:rPr lang="en-US" dirty="0"/>
              <a:t>Discriminator is a regression model</a:t>
            </a:r>
          </a:p>
          <a:p>
            <a:pPr lvl="1"/>
            <a:r>
              <a:rPr lang="en-US" dirty="0"/>
              <a:t>Large value for fake image  </a:t>
            </a:r>
          </a:p>
          <a:p>
            <a:pPr lvl="1"/>
            <a:r>
              <a:rPr lang="en-US" dirty="0"/>
              <a:t>0 for real image </a:t>
            </a:r>
          </a:p>
          <a:p>
            <a:r>
              <a:rPr lang="en-US" dirty="0"/>
              <a:t>Generator uses discriminator to compute loss function </a:t>
            </a:r>
          </a:p>
          <a:p>
            <a:r>
              <a:rPr lang="en-US" dirty="0"/>
              <a:t>Complete algorithm alternates between training discriminator and generator </a:t>
            </a:r>
          </a:p>
        </p:txBody>
      </p:sp>
    </p:spTree>
    <p:extLst>
      <p:ext uri="{BB962C8B-B14F-4D97-AF65-F5344CB8AC3E}">
        <p14:creationId xmlns:p14="http://schemas.microsoft.com/office/powerpoint/2010/main" val="29986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8F7CE1BF-EC3C-4DEB-BA86-F3AF8EFACEF9}"/>
                  </a:ext>
                </a:extLst>
              </p:cNvPr>
              <p:cNvSpPr/>
              <p:nvPr/>
            </p:nvSpPr>
            <p:spPr>
              <a:xfrm>
                <a:off x="5613724" y="1897928"/>
                <a:ext cx="2898070"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a:p>
                <a:pPr algn="ct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panose="02040503050406030204" pitchFamily="18" charset="0"/>
                            </a:rPr>
                          </m:ctrlPr>
                        </m:funcPr>
                        <m:fName>
                          <m:r>
                            <a:rPr lang="en-US" sz="2400" b="0" i="1" smtClean="0">
                              <a:solidFill>
                                <a:schemeClr val="tx1"/>
                              </a:solidFill>
                              <a:latin typeface="Cambria Math" panose="02040503050406030204" pitchFamily="18" charset="0"/>
                            </a:rPr>
                            <m:t> </m:t>
                          </m:r>
                        </m:fName>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𝐷</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𝐷</m:t>
                                  </m:r>
                                </m:sub>
                              </m:sSub>
                            </m:sub>
                          </m:s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𝑥</m:t>
                          </m:r>
                        </m:e>
                      </m:func>
                      <m:r>
                        <a:rPr lang="en-US" sz="2400" b="1" i="0" smtClean="0">
                          <a:solidFill>
                            <a:schemeClr val="tx1"/>
                          </a:solidFill>
                          <a:latin typeface="Cambria Math" panose="02040503050406030204" pitchFamily="18" charset="0"/>
                          <a:ea typeface="Cambria Math" panose="02040503050406030204" pitchFamily="18" charset="0"/>
                        </a:rPr>
                        <m:t>), </m:t>
                      </m:r>
                    </m:oMath>
                  </m:oMathPara>
                </a14:m>
                <a:endParaRPr lang="en-US" sz="2400" b="1" i="0" dirty="0">
                  <a:solidFill>
                    <a:schemeClr val="tx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b="1" i="0" smtClean="0">
                          <a:solidFill>
                            <a:schemeClr val="tx1"/>
                          </a:solidFill>
                          <a:latin typeface="Cambria Math" panose="02040503050406030204" pitchFamily="18" charset="0"/>
                          <a:ea typeface="Cambria Math" panose="02040503050406030204" pitchFamily="18" charset="0"/>
                        </a:rPr>
                        <m:t>𝐱</m:t>
                      </m:r>
                      <m:r>
                        <a:rPr lang="en-US" sz="2400" b="1" i="0"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𝑹</m:t>
                              </m:r>
                            </m:sub>
                          </m:sSub>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1"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𝒙</m:t>
                              </m:r>
                            </m:e>
                            <m:sub>
                              <m:r>
                                <a:rPr lang="en-US" sz="2400" b="1" i="1" smtClean="0">
                                  <a:solidFill>
                                    <a:schemeClr val="tx1"/>
                                  </a:solidFill>
                                  <a:latin typeface="Cambria Math" panose="02040503050406030204" pitchFamily="18" charset="0"/>
                                  <a:ea typeface="Cambria Math" panose="02040503050406030204" pitchFamily="18" charset="0"/>
                                </a:rPr>
                                <m:t>𝑮</m:t>
                              </m:r>
                            </m:sub>
                          </m:sSub>
                        </m:e>
                      </m:d>
                    </m:oMath>
                  </m:oMathPara>
                </a14:m>
                <a:endParaRPr lang="en-US" sz="2400" b="1" dirty="0">
                  <a:solidFill>
                    <a:schemeClr val="tx1"/>
                  </a:solidFill>
                </a:endParaRPr>
              </a:p>
            </p:txBody>
          </p:sp>
        </mc:Choice>
        <mc:Fallback>
          <p:sp>
            <p:nvSpPr>
              <p:cNvPr id="2" name="Rectangle 1">
                <a:extLst>
                  <a:ext uri="{FF2B5EF4-FFF2-40B4-BE49-F238E27FC236}">
                    <a16:creationId xmlns:a16="http://schemas.microsoft.com/office/drawing/2014/main" id="{8F7CE1BF-EC3C-4DEB-BA86-F3AF8EFACEF9}"/>
                  </a:ext>
                </a:extLst>
              </p:cNvPr>
              <p:cNvSpPr>
                <a:spLocks noRot="1" noChangeAspect="1" noMove="1" noResize="1" noEditPoints="1" noAdjustHandles="1" noChangeArrowheads="1" noChangeShapeType="1" noTextEdit="1"/>
              </p:cNvSpPr>
              <p:nvPr/>
            </p:nvSpPr>
            <p:spPr>
              <a:xfrm>
                <a:off x="5613724" y="1897928"/>
                <a:ext cx="2898070" cy="1546287"/>
              </a:xfrm>
              <a:prstGeom prst="rect">
                <a:avLst/>
              </a:prstGeom>
              <a:blipFill>
                <a:blip r:embed="rId2"/>
                <a:stretch>
                  <a:fillRect/>
                </a:stretch>
              </a:blipFill>
              <a:ln w="38100"/>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CE36AC8A-AD17-4117-8F33-4A8E2E891ED1}"/>
                  </a:ext>
                </a:extLst>
              </p:cNvPr>
              <p:cNvSpPr/>
              <p:nvPr/>
            </p:nvSpPr>
            <p:spPr>
              <a:xfrm>
                <a:off x="2591546" y="4358172"/>
                <a:ext cx="276174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𝐺</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sub>
                      </m:sSub>
                      <m:d>
                        <m:dPr>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𝑧</m:t>
                          </m:r>
                        </m:e>
                      </m:d>
                    </m:oMath>
                  </m:oMathPara>
                </a14:m>
                <a:endParaRPr lang="en-US" sz="2400" b="1" dirty="0">
                  <a:solidFill>
                    <a:schemeClr val="tx1"/>
                  </a:solidFill>
                </a:endParaRPr>
              </a:p>
            </p:txBody>
          </p:sp>
        </mc:Choice>
        <mc:Fallback>
          <p:sp>
            <p:nvSpPr>
              <p:cNvPr id="3" name="Rectangle 2">
                <a:extLst>
                  <a:ext uri="{FF2B5EF4-FFF2-40B4-BE49-F238E27FC236}">
                    <a16:creationId xmlns:a16="http://schemas.microsoft.com/office/drawing/2014/main" id="{CE36AC8A-AD17-4117-8F33-4A8E2E891ED1}"/>
                  </a:ext>
                </a:extLst>
              </p:cNvPr>
              <p:cNvSpPr>
                <a:spLocks noRot="1" noChangeAspect="1" noMove="1" noResize="1" noEditPoints="1" noAdjustHandles="1" noChangeArrowheads="1" noChangeShapeType="1" noTextEdit="1"/>
              </p:cNvSpPr>
              <p:nvPr/>
            </p:nvSpPr>
            <p:spPr>
              <a:xfrm>
                <a:off x="2591546" y="4358172"/>
                <a:ext cx="2761745" cy="1546287"/>
              </a:xfrm>
              <a:prstGeom prst="rect">
                <a:avLst/>
              </a:prstGeom>
              <a:blipFill>
                <a:blip r:embed="rId3"/>
                <a:stretch>
                  <a:fillRect/>
                </a:stretch>
              </a:blipFill>
              <a:ln w="38100"/>
            </p:spPr>
            <p:txBody>
              <a:bodyPr/>
              <a:lstStyle/>
              <a:p>
                <a:r>
                  <a:rPr lang="en-US">
                    <a:noFill/>
                  </a:rPr>
                  <a:t> </a:t>
                </a:r>
              </a:p>
            </p:txBody>
          </p:sp>
        </mc:Fallback>
      </mc:AlternateContent>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 z</a:t>
            </a:r>
          </a:p>
        </p:txBody>
      </p:sp>
      <p:cxnSp>
        <p:nvCxnSpPr>
          <p:cNvPr id="7" name="Straight Arrow Connector 6">
            <a:extLst>
              <a:ext uri="{FF2B5EF4-FFF2-40B4-BE49-F238E27FC236}">
                <a16:creationId xmlns:a16="http://schemas.microsoft.com/office/drawing/2014/main" id="{EC19F950-70E4-47D9-AEB4-3EDB46473FAE}"/>
              </a:ext>
            </a:extLst>
          </p:cNvPr>
          <p:cNvCxnSpPr>
            <a:cxnSpLocks/>
            <a:endCxn id="3" idx="1"/>
          </p:cNvCxnSpPr>
          <p:nvPr/>
        </p:nvCxnSpPr>
        <p:spPr>
          <a:xfrm>
            <a:off x="2196009" y="5131315"/>
            <a:ext cx="39553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511794" y="2671071"/>
            <a:ext cx="112105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353291" y="5131315"/>
            <a:ext cx="90289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5111"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H="1" flipV="1">
            <a:off x="3972419" y="5904459"/>
            <a:ext cx="5444"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857436"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5112"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2"/>
            <a:ext cx="10515600" cy="16353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a:p>
            <a:r>
              <a:rPr lang="en-US" sz="2800" dirty="0">
                <a:latin typeface="+mn-lt"/>
              </a:rPr>
              <a:t>Alternately train generator and discriminator</a:t>
            </a:r>
            <a:endParaRPr lang="en-US" sz="4000" dirty="0">
              <a:latin typeface="+mn-lt"/>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A43B807-E7CC-E28D-CAEE-C6D1DA49AC70}"/>
                  </a:ext>
                </a:extLst>
              </p:cNvPr>
              <p:cNvSpPr txBox="1"/>
              <p:nvPr/>
            </p:nvSpPr>
            <p:spPr>
              <a:xfrm>
                <a:off x="7107408" y="3666383"/>
                <a:ext cx="49589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𝐺</m:t>
                          </m:r>
                        </m:sub>
                      </m:sSub>
                    </m:oMath>
                  </m:oMathPara>
                </a14:m>
                <a:endParaRPr lang="en-US" sz="2400" dirty="0"/>
              </a:p>
            </p:txBody>
          </p:sp>
        </mc:Choice>
        <mc:Fallback>
          <p:sp>
            <p:nvSpPr>
              <p:cNvPr id="6" name="TextBox 5">
                <a:extLst>
                  <a:ext uri="{FF2B5EF4-FFF2-40B4-BE49-F238E27FC236}">
                    <a16:creationId xmlns:a16="http://schemas.microsoft.com/office/drawing/2014/main" id="{7A43B807-E7CC-E28D-CAEE-C6D1DA49AC70}"/>
                  </a:ext>
                </a:extLst>
              </p:cNvPr>
              <p:cNvSpPr txBox="1">
                <a:spLocks noRot="1" noChangeAspect="1" noMove="1" noResize="1" noEditPoints="1" noAdjustHandles="1" noChangeArrowheads="1" noChangeShapeType="1" noTextEdit="1"/>
              </p:cNvSpPr>
              <p:nvPr/>
            </p:nvSpPr>
            <p:spPr>
              <a:xfrm>
                <a:off x="7107408" y="3666383"/>
                <a:ext cx="495891" cy="461665"/>
              </a:xfrm>
              <a:prstGeom prst="rect">
                <a:avLst/>
              </a:prstGeom>
              <a:blipFill>
                <a:blip r:embed="rId6"/>
                <a:stretch>
                  <a:fillRect l="-4938"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7D295F1-52C5-5F54-E019-2F1BC16BA11A}"/>
                  </a:ext>
                </a:extLst>
              </p:cNvPr>
              <p:cNvSpPr txBox="1"/>
              <p:nvPr/>
            </p:nvSpPr>
            <p:spPr>
              <a:xfrm>
                <a:off x="4920158" y="2576980"/>
                <a:ext cx="49589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𝑅</m:t>
                          </m:r>
                        </m:sub>
                      </m:sSub>
                    </m:oMath>
                  </m:oMathPara>
                </a14:m>
                <a:endParaRPr lang="en-US" sz="2400" dirty="0"/>
              </a:p>
            </p:txBody>
          </p:sp>
        </mc:Choice>
        <mc:Fallback>
          <p:sp>
            <p:nvSpPr>
              <p:cNvPr id="10" name="TextBox 9">
                <a:extLst>
                  <a:ext uri="{FF2B5EF4-FFF2-40B4-BE49-F238E27FC236}">
                    <a16:creationId xmlns:a16="http://schemas.microsoft.com/office/drawing/2014/main" id="{D7D295F1-52C5-5F54-E019-2F1BC16BA11A}"/>
                  </a:ext>
                </a:extLst>
              </p:cNvPr>
              <p:cNvSpPr txBox="1">
                <a:spLocks noRot="1" noChangeAspect="1" noMove="1" noResize="1" noEditPoints="1" noAdjustHandles="1" noChangeArrowheads="1" noChangeShapeType="1" noTextEdit="1"/>
              </p:cNvSpPr>
              <p:nvPr/>
            </p:nvSpPr>
            <p:spPr>
              <a:xfrm>
                <a:off x="4920158" y="2576980"/>
                <a:ext cx="495891" cy="461665"/>
              </a:xfrm>
              <a:prstGeom prst="rect">
                <a:avLst/>
              </a:prstGeom>
              <a:blipFill>
                <a:blip r:embed="rId7"/>
                <a:stretch>
                  <a:fillRect l="-4938" b="-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4FA7D18-4DFB-EDFB-D5D4-C3A2441ADEC4}"/>
                  </a:ext>
                </a:extLst>
              </p:cNvPr>
              <p:cNvSpPr txBox="1"/>
              <p:nvPr/>
            </p:nvSpPr>
            <p:spPr>
              <a:xfrm>
                <a:off x="10533624" y="1642927"/>
                <a:ext cx="138871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rPr>
                                <m:t>𝐷</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e>
                      </m:d>
                    </m:oMath>
                  </m:oMathPara>
                </a14:m>
                <a:endParaRPr lang="en-US" sz="2400" b="1" dirty="0"/>
              </a:p>
            </p:txBody>
          </p:sp>
        </mc:Choice>
        <mc:Fallback>
          <p:sp>
            <p:nvSpPr>
              <p:cNvPr id="12" name="TextBox 11">
                <a:extLst>
                  <a:ext uri="{FF2B5EF4-FFF2-40B4-BE49-F238E27FC236}">
                    <a16:creationId xmlns:a16="http://schemas.microsoft.com/office/drawing/2014/main" id="{14FA7D18-4DFB-EDFB-D5D4-C3A2441ADEC4}"/>
                  </a:ext>
                </a:extLst>
              </p:cNvPr>
              <p:cNvSpPr txBox="1">
                <a:spLocks noRot="1" noChangeAspect="1" noMove="1" noResize="1" noEditPoints="1" noAdjustHandles="1" noChangeArrowheads="1" noChangeShapeType="1" noTextEdit="1"/>
              </p:cNvSpPr>
              <p:nvPr/>
            </p:nvSpPr>
            <p:spPr>
              <a:xfrm>
                <a:off x="10533624" y="1642927"/>
                <a:ext cx="1388714" cy="461665"/>
              </a:xfrm>
              <a:prstGeom prst="rect">
                <a:avLst/>
              </a:prstGeom>
              <a:blipFill>
                <a:blip r:embed="rId8"/>
                <a:stretch>
                  <a:fillRect l="-4386" b="-2667"/>
                </a:stretch>
              </a:blipFill>
            </p:spPr>
            <p:txBody>
              <a:bodyPr/>
              <a:lstStyle/>
              <a:p>
                <a:r>
                  <a:rPr lang="en-US">
                    <a:noFill/>
                  </a:rPr>
                  <a:t> </a:t>
                </a:r>
              </a:p>
            </p:txBody>
          </p:sp>
        </mc:Fallback>
      </mc:AlternateContent>
    </p:spTree>
    <p:extLst>
      <p:ext uri="{BB962C8B-B14F-4D97-AF65-F5344CB8AC3E}">
        <p14:creationId xmlns:p14="http://schemas.microsoft.com/office/powerpoint/2010/main" val="405548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Training a Discriminator and Generator</a:t>
            </a:r>
          </a:p>
        </p:txBody>
      </p:sp>
    </p:spTree>
    <p:extLst>
      <p:ext uri="{BB962C8B-B14F-4D97-AF65-F5344CB8AC3E}">
        <p14:creationId xmlns:p14="http://schemas.microsoft.com/office/powerpoint/2010/main" val="1259051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CE1BF-EC3C-4DEB-BA86-F3AF8EFACEF9}"/>
                  </a:ext>
                </a:extLst>
              </p:cNvPr>
              <p:cNvSpPr/>
              <p:nvPr/>
            </p:nvSpPr>
            <p:spPr>
              <a:xfrm>
                <a:off x="5613724" y="1897928"/>
                <a:ext cx="2898070"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a:p>
                <a:pPr algn="ct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panose="02040503050406030204" pitchFamily="18" charset="0"/>
                            </a:rPr>
                          </m:ctrlPr>
                        </m:funcPr>
                        <m:fName>
                          <m:r>
                            <a:rPr lang="en-US" sz="2400" b="0" i="1" smtClean="0">
                              <a:solidFill>
                                <a:schemeClr val="tx1"/>
                              </a:solidFill>
                              <a:latin typeface="Cambria Math" panose="02040503050406030204" pitchFamily="18" charset="0"/>
                            </a:rPr>
                            <m:t> </m:t>
                          </m:r>
                        </m:fName>
                        <m:e>
                          <m:func>
                            <m:funcPr>
                              <m:ctrlPr>
                                <a:rPr lang="en-US" sz="2400" i="1" smtClean="0">
                                  <a:solidFill>
                                    <a:schemeClr val="tx1"/>
                                  </a:solidFill>
                                  <a:latin typeface="Cambria Math" panose="02040503050406030204" pitchFamily="18" charset="0"/>
                                </a:rPr>
                              </m:ctrlPr>
                            </m:funcPr>
                            <m:fName>
                              <m:limLow>
                                <m:limLowPr>
                                  <m:ctrlPr>
                                    <a:rPr lang="en-US" sz="2400" i="1" smtClean="0">
                                      <a:solidFill>
                                        <a:schemeClr val="tx1"/>
                                      </a:solidFill>
                                      <a:latin typeface="Cambria Math" panose="02040503050406030204" pitchFamily="18" charset="0"/>
                                    </a:rPr>
                                  </m:ctrlPr>
                                </m:limLowPr>
                                <m:e>
                                  <m:r>
                                    <m:rPr>
                                      <m:sty m:val="p"/>
                                    </m:rPr>
                                    <a:rPr lang="en-US" sz="2400" i="0" smtClean="0">
                                      <a:solidFill>
                                        <a:schemeClr val="tx1"/>
                                      </a:solidFill>
                                      <a:latin typeface="Cambria Math" panose="02040503050406030204" pitchFamily="18" charset="0"/>
                                    </a:rPr>
                                    <m:t>max</m:t>
                                  </m:r>
                                </m:e>
                                <m:lim>
                                  <m:r>
                                    <a:rPr lang="en-US" sz="2400" b="0" i="1" smtClean="0">
                                      <a:solidFill>
                                        <a:schemeClr val="tx1"/>
                                      </a:solidFill>
                                      <a:latin typeface="Cambria Math" panose="02040503050406030204" pitchFamily="18" charset="0"/>
                                    </a:rPr>
                                    <m:t>𝐷</m:t>
                                  </m:r>
                                </m:lim>
                              </m:limLow>
                            </m:fName>
                            <m:e>
                              <m:r>
                                <a:rPr lang="en-US" sz="2400" i="1">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rPr>
                                        <m:t>𝐷</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e>
                              </m:d>
                            </m:e>
                          </m:func>
                        </m:e>
                      </m:func>
                    </m:oMath>
                  </m:oMathPara>
                </a14:m>
                <a:endParaRPr lang="en-US" sz="2400" b="1" dirty="0">
                  <a:solidFill>
                    <a:schemeClr val="tx1"/>
                  </a:solidFill>
                </a:endParaRPr>
              </a:p>
            </p:txBody>
          </p:sp>
        </mc:Choice>
        <mc:Fallback xmlns="">
          <p:sp>
            <p:nvSpPr>
              <p:cNvPr id="2" name="Rectangle 1">
                <a:extLst>
                  <a:ext uri="{FF2B5EF4-FFF2-40B4-BE49-F238E27FC236}">
                    <a16:creationId xmlns:a16="http://schemas.microsoft.com/office/drawing/2014/main" id="{8F7CE1BF-EC3C-4DEB-BA86-F3AF8EFACEF9}"/>
                  </a:ext>
                </a:extLst>
              </p:cNvPr>
              <p:cNvSpPr>
                <a:spLocks noRot="1" noChangeAspect="1" noMove="1" noResize="1" noEditPoints="1" noAdjustHandles="1" noChangeArrowheads="1" noChangeShapeType="1" noTextEdit="1"/>
              </p:cNvSpPr>
              <p:nvPr/>
            </p:nvSpPr>
            <p:spPr>
              <a:xfrm>
                <a:off x="5613724" y="1897928"/>
                <a:ext cx="2898070" cy="1546287"/>
              </a:xfrm>
              <a:prstGeom prst="rect">
                <a:avLst/>
              </a:prstGeom>
              <a:blipFill>
                <a:blip r:embed="rId2"/>
                <a:stretch>
                  <a:fillRect/>
                </a:stretch>
              </a:blipFill>
              <a:ln w="3810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36AC8A-AD17-4117-8F33-4A8E2E891ED1}"/>
                  </a:ext>
                </a:extLst>
              </p:cNvPr>
              <p:cNvSpPr/>
              <p:nvPr/>
            </p:nvSpPr>
            <p:spPr>
              <a:xfrm>
                <a:off x="2591546" y="4358172"/>
                <a:ext cx="276174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a:p>
                <a:pPr algn="ct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panose="02040503050406030204" pitchFamily="18" charset="0"/>
                            </a:rPr>
                          </m:ctrlPr>
                        </m:funcPr>
                        <m:fName>
                          <m:limLow>
                            <m:limLowPr>
                              <m:ctrlPr>
                                <a:rPr lang="en-US" sz="2400" i="1" smtClean="0">
                                  <a:solidFill>
                                    <a:schemeClr val="tx1"/>
                                  </a:solidFill>
                                  <a:latin typeface="Cambria Math" panose="02040503050406030204" pitchFamily="18" charset="0"/>
                                </a:rPr>
                              </m:ctrlPr>
                            </m:limLowPr>
                            <m:e>
                              <m:r>
                                <m:rPr>
                                  <m:sty m:val="p"/>
                                </m:rPr>
                                <a:rPr lang="en-US" sz="2400" i="0" smtClean="0">
                                  <a:solidFill>
                                    <a:schemeClr val="tx1"/>
                                  </a:solidFill>
                                  <a:latin typeface="Cambria Math" panose="02040503050406030204" pitchFamily="18" charset="0"/>
                                </a:rPr>
                                <m:t>min</m:t>
                              </m:r>
                            </m:e>
                            <m:lim>
                              <m:r>
                                <a:rPr lang="en-US" sz="2400" b="0" i="1" smtClean="0">
                                  <a:solidFill>
                                    <a:schemeClr val="tx1"/>
                                  </a:solidFill>
                                  <a:latin typeface="Cambria Math" panose="02040503050406030204" pitchFamily="18" charset="0"/>
                                </a:rPr>
                                <m:t>𝐺</m:t>
                              </m:r>
                            </m:lim>
                          </m:limLow>
                        </m:fName>
                        <m:e>
                          <m:func>
                            <m:funcPr>
                              <m:ctrlPr>
                                <a:rPr lang="en-US" sz="2400" i="1" smtClean="0">
                                  <a:solidFill>
                                    <a:schemeClr val="tx1"/>
                                  </a:solidFill>
                                  <a:latin typeface="Cambria Math" panose="02040503050406030204" pitchFamily="18" charset="0"/>
                                </a:rPr>
                              </m:ctrlPr>
                            </m:funcPr>
                            <m:fName>
                              <m:r>
                                <a:rPr lang="en-US" sz="2400" b="0" i="1" smtClean="0">
                                  <a:solidFill>
                                    <a:schemeClr val="tx1"/>
                                  </a:solidFill>
                                  <a:latin typeface="Cambria Math" panose="02040503050406030204" pitchFamily="18" charset="0"/>
                                </a:rPr>
                                <m:t> </m:t>
                              </m:r>
                            </m:fName>
                            <m:e>
                              <m:r>
                                <a:rPr lang="en-US" sz="2400" i="1">
                                  <a:solidFill>
                                    <a:schemeClr val="tx1"/>
                                  </a:solidFill>
                                  <a:latin typeface="Cambria Math" panose="02040503050406030204" pitchFamily="18" charset="0"/>
                                </a:rPr>
                                <m:t>𝑉</m:t>
                              </m:r>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rPr>
                                        <m:t>𝐷</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i="1">
                                          <a:solidFill>
                                            <a:schemeClr val="tx1"/>
                                          </a:solidFill>
                                          <a:latin typeface="Cambria Math" panose="02040503050406030204" pitchFamily="18" charset="0"/>
                                          <a:ea typeface="Cambria Math" panose="02040503050406030204" pitchFamily="18" charset="0"/>
                                        </a:rPr>
                                        <m:t>𝐺</m:t>
                                      </m:r>
                                    </m:sub>
                                  </m:sSub>
                                </m:e>
                              </m:d>
                            </m:e>
                          </m:func>
                        </m:e>
                      </m:func>
                    </m:oMath>
                  </m:oMathPara>
                </a14:m>
                <a:endParaRPr lang="en-US" sz="2400" b="1" dirty="0">
                  <a:solidFill>
                    <a:schemeClr val="tx1"/>
                  </a:solidFill>
                </a:endParaRPr>
              </a:p>
            </p:txBody>
          </p:sp>
        </mc:Choice>
        <mc:Fallback xmlns="">
          <p:sp>
            <p:nvSpPr>
              <p:cNvPr id="3" name="Rectangle 2">
                <a:extLst>
                  <a:ext uri="{FF2B5EF4-FFF2-40B4-BE49-F238E27FC236}">
                    <a16:creationId xmlns:a16="http://schemas.microsoft.com/office/drawing/2014/main" id="{CE36AC8A-AD17-4117-8F33-4A8E2E891ED1}"/>
                  </a:ext>
                </a:extLst>
              </p:cNvPr>
              <p:cNvSpPr>
                <a:spLocks noRot="1" noChangeAspect="1" noMove="1" noResize="1" noEditPoints="1" noAdjustHandles="1" noChangeArrowheads="1" noChangeShapeType="1" noTextEdit="1"/>
              </p:cNvSpPr>
              <p:nvPr/>
            </p:nvSpPr>
            <p:spPr>
              <a:xfrm>
                <a:off x="2591546" y="4358172"/>
                <a:ext cx="2761745" cy="1546287"/>
              </a:xfrm>
              <a:prstGeom prst="rect">
                <a:avLst/>
              </a:prstGeom>
              <a:blipFill>
                <a:blip r:embed="rId3"/>
                <a:stretch>
                  <a:fillRect/>
                </a:stretch>
              </a:blipFill>
              <a:ln w="38100"/>
            </p:spPr>
            <p:txBody>
              <a:bodyPr/>
              <a:lstStyle/>
              <a:p>
                <a:r>
                  <a:rPr lang="en-US">
                    <a:noFill/>
                  </a:rPr>
                  <a:t> </a:t>
                </a:r>
              </a:p>
            </p:txBody>
          </p:sp>
        </mc:Fallback>
      </mc:AlternateContent>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a:endCxn id="3" idx="1"/>
          </p:cNvCxnSpPr>
          <p:nvPr/>
        </p:nvCxnSpPr>
        <p:spPr>
          <a:xfrm>
            <a:off x="2196009" y="5131315"/>
            <a:ext cx="39553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511794" y="2671071"/>
            <a:ext cx="112105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353291" y="5131315"/>
            <a:ext cx="90289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5111"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H="1" flipV="1">
            <a:off x="3972419" y="5904459"/>
            <a:ext cx="5444"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857436"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5112"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2"/>
            <a:ext cx="10515600" cy="16353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a:p>
            <a:r>
              <a:rPr lang="en-US" sz="2800" dirty="0">
                <a:latin typeface="+mn-lt"/>
              </a:rPr>
              <a:t>Alternately train generator and discriminator</a:t>
            </a:r>
            <a:endParaRPr lang="en-US" sz="4000" dirty="0">
              <a:latin typeface="+mn-lt"/>
            </a:endParaRPr>
          </a:p>
        </p:txBody>
      </p:sp>
    </p:spTree>
    <p:extLst>
      <p:ext uri="{BB962C8B-B14F-4D97-AF65-F5344CB8AC3E}">
        <p14:creationId xmlns:p14="http://schemas.microsoft.com/office/powerpoint/2010/main" val="118224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F9CD04-3883-4E4C-861D-4939D02B5020}"/>
              </a:ext>
            </a:extLst>
          </p:cNvPr>
          <p:cNvSpPr/>
          <p:nvPr/>
        </p:nvSpPr>
        <p:spPr>
          <a:xfrm>
            <a:off x="7512996" y="1421858"/>
            <a:ext cx="2859833" cy="50851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noise, </a:t>
            </a:r>
            <a:r>
              <a:rPr lang="en-US" sz="2400" b="1" dirty="0">
                <a:solidFill>
                  <a:schemeClr val="tx1"/>
                </a:solidFill>
              </a:rPr>
              <a:t>z</a:t>
            </a:r>
          </a:p>
        </p:txBody>
      </p:sp>
      <p:sp>
        <p:nvSpPr>
          <p:cNvPr id="3" name="Rectangle: Rounded Corners 2">
            <a:extLst>
              <a:ext uri="{FF2B5EF4-FFF2-40B4-BE49-F238E27FC236}">
                <a16:creationId xmlns:a16="http://schemas.microsoft.com/office/drawing/2014/main" id="{6758FE86-83F9-4A21-AF4F-A3E75A2B034C}"/>
              </a:ext>
            </a:extLst>
          </p:cNvPr>
          <p:cNvSpPr/>
          <p:nvPr/>
        </p:nvSpPr>
        <p:spPr>
          <a:xfrm>
            <a:off x="7512996" y="2184396"/>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G(</a:t>
            </a:r>
            <a:r>
              <a:rPr lang="en-US" sz="2400" b="1" dirty="0">
                <a:solidFill>
                  <a:schemeClr val="tx1"/>
                </a:solidFill>
              </a:rPr>
              <a:t>z</a:t>
            </a:r>
            <a:r>
              <a:rPr lang="en-US" sz="2400" dirty="0">
                <a:solidFill>
                  <a:schemeClr val="tx1"/>
                </a:solidFill>
              </a:rPr>
              <a:t>)</a:t>
            </a:r>
          </a:p>
        </p:txBody>
      </p:sp>
      <p:sp>
        <p:nvSpPr>
          <p:cNvPr id="4" name="Rectangle: Rounded Corners 3">
            <a:extLst>
              <a:ext uri="{FF2B5EF4-FFF2-40B4-BE49-F238E27FC236}">
                <a16:creationId xmlns:a16="http://schemas.microsoft.com/office/drawing/2014/main" id="{93301CAC-1CDC-4160-8AEE-28989F6C0182}"/>
              </a:ext>
            </a:extLst>
          </p:cNvPr>
          <p:cNvSpPr/>
          <p:nvPr/>
        </p:nvSpPr>
        <p:spPr>
          <a:xfrm>
            <a:off x="7504204" y="3248627"/>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x</a:t>
            </a:r>
            <a:r>
              <a:rPr lang="en-US" sz="2400" b="1" baseline="-25000" dirty="0" err="1">
                <a:solidFill>
                  <a:schemeClr val="tx1"/>
                </a:solidFill>
              </a:rPr>
              <a:t>G</a:t>
            </a:r>
            <a:r>
              <a:rPr lang="en-US" sz="2400" dirty="0">
                <a:solidFill>
                  <a:schemeClr val="tx1"/>
                </a:solidFill>
              </a:rPr>
              <a:t> sampled from G(</a:t>
            </a:r>
            <a:r>
              <a:rPr lang="en-US" sz="2400" b="1" dirty="0">
                <a:solidFill>
                  <a:schemeClr val="tx1"/>
                </a:solidFill>
              </a:rPr>
              <a:t>z</a:t>
            </a:r>
            <a:r>
              <a:rPr lang="en-US" sz="2400" dirty="0">
                <a:solidFill>
                  <a:schemeClr val="tx1"/>
                </a:solidFill>
              </a:rPr>
              <a:t>)</a:t>
            </a:r>
          </a:p>
        </p:txBody>
      </p:sp>
      <p:sp>
        <p:nvSpPr>
          <p:cNvPr id="5" name="Rectangle: Rounded Corners 4">
            <a:extLst>
              <a:ext uri="{FF2B5EF4-FFF2-40B4-BE49-F238E27FC236}">
                <a16:creationId xmlns:a16="http://schemas.microsoft.com/office/drawing/2014/main" id="{9F7CC989-2972-4522-9984-BFC29566E6E3}"/>
              </a:ext>
            </a:extLst>
          </p:cNvPr>
          <p:cNvSpPr/>
          <p:nvPr/>
        </p:nvSpPr>
        <p:spPr>
          <a:xfrm>
            <a:off x="7486620" y="4838598"/>
            <a:ext cx="2842847" cy="1839209"/>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 learns to get D(G(</a:t>
            </a:r>
            <a:r>
              <a:rPr lang="en-US" sz="2400" b="1" dirty="0">
                <a:solidFill>
                  <a:schemeClr val="tx1"/>
                </a:solidFill>
              </a:rPr>
              <a:t>z</a:t>
            </a:r>
            <a:r>
              <a:rPr lang="en-US" sz="2400" dirty="0">
                <a:solidFill>
                  <a:schemeClr val="tx1"/>
                </a:solidFill>
              </a:rPr>
              <a:t>)) close to 0 and</a:t>
            </a:r>
          </a:p>
          <a:p>
            <a:pPr algn="ctr"/>
            <a:r>
              <a:rPr lang="en-US" sz="2400" dirty="0">
                <a:solidFill>
                  <a:schemeClr val="tx1"/>
                </a:solidFill>
              </a:rPr>
              <a:t>G tries to make D(G(</a:t>
            </a:r>
            <a:r>
              <a:rPr lang="en-US" sz="2400" b="1" dirty="0">
                <a:solidFill>
                  <a:schemeClr val="tx1"/>
                </a:solidFill>
              </a:rPr>
              <a:t>z</a:t>
            </a:r>
            <a:r>
              <a:rPr lang="en-US" sz="2400" dirty="0">
                <a:solidFill>
                  <a:schemeClr val="tx1"/>
                </a:solidFill>
              </a:rPr>
              <a:t>)) close to 1 </a:t>
            </a:r>
          </a:p>
        </p:txBody>
      </p:sp>
      <p:sp>
        <p:nvSpPr>
          <p:cNvPr id="6" name="Rectangle: Rounded Corners 5">
            <a:extLst>
              <a:ext uri="{FF2B5EF4-FFF2-40B4-BE49-F238E27FC236}">
                <a16:creationId xmlns:a16="http://schemas.microsoft.com/office/drawing/2014/main" id="{7B5AA120-0F6D-49D5-B75E-37501C0A0811}"/>
              </a:ext>
            </a:extLst>
          </p:cNvPr>
          <p:cNvSpPr/>
          <p:nvPr/>
        </p:nvSpPr>
        <p:spPr>
          <a:xfrm>
            <a:off x="7521789" y="4049804"/>
            <a:ext cx="2859833" cy="57299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err="1">
                <a:solidFill>
                  <a:schemeClr val="tx1"/>
                </a:solidFill>
              </a:rPr>
              <a:t>x</a:t>
            </a:r>
            <a:r>
              <a:rPr lang="en-US" sz="2400" b="1" baseline="-25000" dirty="0" err="1">
                <a:solidFill>
                  <a:schemeClr val="tx1"/>
                </a:solidFill>
              </a:rPr>
              <a:t>G</a:t>
            </a:r>
            <a:r>
              <a:rPr lang="en-US" sz="2400" dirty="0">
                <a:solidFill>
                  <a:schemeClr val="tx1"/>
                </a:solidFill>
              </a:rPr>
              <a:t>) = D(G(</a:t>
            </a:r>
            <a:r>
              <a:rPr lang="en-US" sz="2400" b="1" dirty="0">
                <a:solidFill>
                  <a:schemeClr val="tx1"/>
                </a:solidFill>
              </a:rPr>
              <a:t>z</a:t>
            </a:r>
            <a:r>
              <a:rPr lang="en-US" sz="2400" dirty="0">
                <a:solidFill>
                  <a:schemeClr val="tx1"/>
                </a:solidFill>
              </a:rPr>
              <a:t>))</a:t>
            </a:r>
          </a:p>
        </p:txBody>
      </p: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D4FC8233-D369-4710-B047-36FCC1D7AC28}"/>
                  </a:ext>
                </a:extLst>
              </p:cNvPr>
              <p:cNvSpPr/>
              <p:nvPr/>
            </p:nvSpPr>
            <p:spPr>
              <a:xfrm>
                <a:off x="1355013" y="1664281"/>
                <a:ext cx="2859833" cy="82445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Input real and fake data, </a:t>
                </a:r>
                <a:r>
                  <a:rPr lang="en-US" sz="2400" b="1" dirty="0">
                    <a:solidFill>
                      <a:schemeClr val="tx1"/>
                    </a:solidFill>
                  </a:rPr>
                  <a:t>x</a:t>
                </a:r>
                <a:r>
                  <a:rPr lang="en-US" sz="2400" b="1" dirty="0">
                    <a:solidFill>
                      <a:schemeClr val="tx1"/>
                    </a:solidFill>
                    <a:ea typeface="Cambria Math" panose="02040503050406030204" pitchFamily="18" charset="0"/>
                  </a:rPr>
                  <a:t> </a:t>
                </a:r>
                <a14:m>
                  <m:oMath xmlns:m="http://schemas.openxmlformats.org/officeDocument/2006/math">
                    <m:r>
                      <a:rPr lang="en-US" sz="2400" b="1">
                        <a:solidFill>
                          <a:schemeClr val="tx1"/>
                        </a:solidFill>
                        <a:latin typeface="Cambria Math" panose="02040503050406030204" pitchFamily="18" charset="0"/>
                        <a:ea typeface="Cambria Math" panose="02040503050406030204" pitchFamily="18" charset="0"/>
                      </a:rPr>
                      <m:t>=</m:t>
                    </m:r>
                    <m:d>
                      <m:dPr>
                        <m:begChr m:val="["/>
                        <m:endChr m:val="]"/>
                        <m:ctrlPr>
                          <a:rPr lang="en-US" sz="2400" b="1" i="1">
                            <a:solidFill>
                              <a:schemeClr val="tx1"/>
                            </a:solidFill>
                            <a:latin typeface="Cambria Math" panose="02040503050406030204" pitchFamily="18" charset="0"/>
                            <a:ea typeface="Cambria Math" panose="02040503050406030204" pitchFamily="18" charset="0"/>
                          </a:rPr>
                        </m:ctrlPr>
                      </m:dPr>
                      <m:e>
                        <m:sSub>
                          <m:sSubPr>
                            <m:ctrlPr>
                              <a:rPr lang="en-US" sz="2400" b="1" i="1">
                                <a:solidFill>
                                  <a:schemeClr val="tx1"/>
                                </a:solidFill>
                                <a:latin typeface="Cambria Math" panose="02040503050406030204" pitchFamily="18" charset="0"/>
                                <a:ea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𝒙</m:t>
                            </m:r>
                          </m:e>
                          <m:sub>
                            <m:r>
                              <a:rPr lang="en-US" sz="2400" b="1" i="1">
                                <a:solidFill>
                                  <a:schemeClr val="tx1"/>
                                </a:solidFill>
                                <a:latin typeface="Cambria Math" panose="02040503050406030204" pitchFamily="18" charset="0"/>
                                <a:ea typeface="Cambria Math" panose="02040503050406030204" pitchFamily="18" charset="0"/>
                              </a:rPr>
                              <m:t>𝑹</m:t>
                            </m:r>
                          </m:sub>
                        </m:sSub>
                        <m:r>
                          <a:rPr lang="en-US" sz="2400" b="1" i="1">
                            <a:solidFill>
                              <a:schemeClr val="tx1"/>
                            </a:solidFill>
                            <a:latin typeface="Cambria Math" panose="02040503050406030204" pitchFamily="18" charset="0"/>
                            <a:ea typeface="Cambria Math" panose="02040503050406030204" pitchFamily="18" charset="0"/>
                          </a:rPr>
                          <m:t>,</m:t>
                        </m:r>
                        <m:sSub>
                          <m:sSubPr>
                            <m:ctrlPr>
                              <a:rPr lang="en-US" sz="2400" b="1" i="1">
                                <a:solidFill>
                                  <a:schemeClr val="tx1"/>
                                </a:solidFill>
                                <a:latin typeface="Cambria Math" panose="02040503050406030204" pitchFamily="18" charset="0"/>
                                <a:ea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𝒙</m:t>
                            </m:r>
                          </m:e>
                          <m:sub>
                            <m:r>
                              <a:rPr lang="en-US" sz="2400" b="1" i="1">
                                <a:solidFill>
                                  <a:schemeClr val="tx1"/>
                                </a:solidFill>
                                <a:latin typeface="Cambria Math" panose="02040503050406030204" pitchFamily="18" charset="0"/>
                                <a:ea typeface="Cambria Math" panose="02040503050406030204" pitchFamily="18" charset="0"/>
                              </a:rPr>
                              <m:t>𝑮</m:t>
                            </m:r>
                          </m:sub>
                        </m:sSub>
                      </m:e>
                    </m:d>
                  </m:oMath>
                </a14:m>
                <a:endParaRPr lang="en-US" sz="2400" b="1" dirty="0">
                  <a:solidFill>
                    <a:schemeClr val="tx1"/>
                  </a:solidFill>
                </a:endParaRPr>
              </a:p>
            </p:txBody>
          </p:sp>
        </mc:Choice>
        <mc:Fallback>
          <p:sp>
            <p:nvSpPr>
              <p:cNvPr id="7" name="Rectangle: Rounded Corners 6">
                <a:extLst>
                  <a:ext uri="{FF2B5EF4-FFF2-40B4-BE49-F238E27FC236}">
                    <a16:creationId xmlns:a16="http://schemas.microsoft.com/office/drawing/2014/main" id="{D4FC8233-D369-4710-B047-36FCC1D7AC28}"/>
                  </a:ext>
                </a:extLst>
              </p:cNvPr>
              <p:cNvSpPr>
                <a:spLocks noRot="1" noChangeAspect="1" noMove="1" noResize="1" noEditPoints="1" noAdjustHandles="1" noChangeArrowheads="1" noChangeShapeType="1" noTextEdit="1"/>
              </p:cNvSpPr>
              <p:nvPr/>
            </p:nvSpPr>
            <p:spPr>
              <a:xfrm>
                <a:off x="1355013" y="1664281"/>
                <a:ext cx="2859833" cy="824458"/>
              </a:xfrm>
              <a:prstGeom prst="roundRect">
                <a:avLst/>
              </a:prstGeom>
              <a:blipFill>
                <a:blip r:embed="rId2"/>
                <a:stretch>
                  <a:fillRect t="-4286" b="-14286"/>
                </a:stretch>
              </a:blipFill>
              <a:ln w="31750"/>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243DBDAF-97C5-4300-A993-5C7716730488}"/>
              </a:ext>
            </a:extLst>
          </p:cNvPr>
          <p:cNvSpPr/>
          <p:nvPr/>
        </p:nvSpPr>
        <p:spPr>
          <a:xfrm>
            <a:off x="1355012" y="2752387"/>
            <a:ext cx="2859833" cy="83604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Differentiable function D(</a:t>
            </a:r>
            <a:r>
              <a:rPr lang="en-US" sz="2400" b="1" dirty="0">
                <a:solidFill>
                  <a:schemeClr val="tx1"/>
                </a:solidFill>
              </a:rPr>
              <a:t>x</a:t>
            </a:r>
            <a:r>
              <a:rPr lang="en-US" sz="2400" dirty="0">
                <a:solidFill>
                  <a:schemeClr val="tx1"/>
                </a:solidFill>
              </a:rPr>
              <a:t>)</a:t>
            </a:r>
          </a:p>
        </p:txBody>
      </p:sp>
      <p:sp>
        <p:nvSpPr>
          <p:cNvPr id="9" name="Rectangle: Rounded Corners 8">
            <a:extLst>
              <a:ext uri="{FF2B5EF4-FFF2-40B4-BE49-F238E27FC236}">
                <a16:creationId xmlns:a16="http://schemas.microsoft.com/office/drawing/2014/main" id="{7DA100CC-C750-417C-8A05-7143A70FC622}"/>
              </a:ext>
            </a:extLst>
          </p:cNvPr>
          <p:cNvSpPr/>
          <p:nvPr/>
        </p:nvSpPr>
        <p:spPr>
          <a:xfrm>
            <a:off x="1355012" y="3855258"/>
            <a:ext cx="2859833" cy="83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r>
              <a:rPr lang="en-US" sz="2400" b="1" dirty="0">
                <a:solidFill>
                  <a:schemeClr val="tx1"/>
                </a:solidFill>
              </a:rPr>
              <a:t>x</a:t>
            </a:r>
            <a:r>
              <a:rPr lang="en-US" sz="2400" dirty="0">
                <a:solidFill>
                  <a:schemeClr val="tx1"/>
                </a:solidFill>
              </a:rPr>
              <a:t>) tries to be large for fake data</a:t>
            </a:r>
          </a:p>
        </p:txBody>
      </p:sp>
      <p:cxnSp>
        <p:nvCxnSpPr>
          <p:cNvPr id="11" name="Straight Arrow Connector 10">
            <a:extLst>
              <a:ext uri="{FF2B5EF4-FFF2-40B4-BE49-F238E27FC236}">
                <a16:creationId xmlns:a16="http://schemas.microsoft.com/office/drawing/2014/main" id="{10B1C961-B498-4C15-8C57-042D7B2061E0}"/>
              </a:ext>
            </a:extLst>
          </p:cNvPr>
          <p:cNvCxnSpPr>
            <a:stCxn id="2" idx="2"/>
            <a:endCxn id="3" idx="0"/>
          </p:cNvCxnSpPr>
          <p:nvPr/>
        </p:nvCxnSpPr>
        <p:spPr>
          <a:xfrm>
            <a:off x="8942913" y="1930377"/>
            <a:ext cx="0" cy="2540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0BBB92-FB37-4673-A363-02FC4B16C720}"/>
              </a:ext>
            </a:extLst>
          </p:cNvPr>
          <p:cNvCxnSpPr>
            <a:cxnSpLocks/>
            <a:stCxn id="3" idx="2"/>
            <a:endCxn id="4" idx="0"/>
          </p:cNvCxnSpPr>
          <p:nvPr/>
        </p:nvCxnSpPr>
        <p:spPr>
          <a:xfrm flipH="1">
            <a:off x="8934121" y="3020444"/>
            <a:ext cx="8792"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44148-9EE3-45C2-A9D4-78848379CF05}"/>
              </a:ext>
            </a:extLst>
          </p:cNvPr>
          <p:cNvCxnSpPr>
            <a:cxnSpLocks/>
            <a:stCxn id="4" idx="2"/>
            <a:endCxn id="6" idx="0"/>
          </p:cNvCxnSpPr>
          <p:nvPr/>
        </p:nvCxnSpPr>
        <p:spPr>
          <a:xfrm>
            <a:off x="8934121" y="3821621"/>
            <a:ext cx="17585" cy="22818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2ADBCE-EE93-4D31-B947-AA1F3D504E21}"/>
              </a:ext>
            </a:extLst>
          </p:cNvPr>
          <p:cNvCxnSpPr>
            <a:cxnSpLocks/>
            <a:stCxn id="6" idx="2"/>
          </p:cNvCxnSpPr>
          <p:nvPr/>
        </p:nvCxnSpPr>
        <p:spPr>
          <a:xfrm flipH="1">
            <a:off x="8916537" y="4622798"/>
            <a:ext cx="35169" cy="2158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3D226C-914E-4210-BBF9-C245533C5129}"/>
              </a:ext>
            </a:extLst>
          </p:cNvPr>
          <p:cNvCxnSpPr>
            <a:cxnSpLocks/>
            <a:stCxn id="7" idx="2"/>
            <a:endCxn id="8" idx="0"/>
          </p:cNvCxnSpPr>
          <p:nvPr/>
        </p:nvCxnSpPr>
        <p:spPr>
          <a:xfrm flipH="1">
            <a:off x="2784929" y="2488739"/>
            <a:ext cx="1" cy="26364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1E7280-CC6A-44F5-8ADA-04E7C8819E17}"/>
              </a:ext>
            </a:extLst>
          </p:cNvPr>
          <p:cNvCxnSpPr>
            <a:cxnSpLocks/>
            <a:stCxn id="8" idx="2"/>
            <a:endCxn id="9" idx="0"/>
          </p:cNvCxnSpPr>
          <p:nvPr/>
        </p:nvCxnSpPr>
        <p:spPr>
          <a:xfrm>
            <a:off x="2784929" y="3588435"/>
            <a:ext cx="0" cy="26682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6CE9BA6-7A81-4172-BB77-BF9D4D63C8F1}"/>
              </a:ext>
            </a:extLst>
          </p:cNvPr>
          <p:cNvSpPr txBox="1">
            <a:spLocks/>
          </p:cNvSpPr>
          <p:nvPr/>
        </p:nvSpPr>
        <p:spPr>
          <a:xfrm>
            <a:off x="789301" y="140193"/>
            <a:ext cx="10515600" cy="60840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Alternate Training Discriminator and Generator</a:t>
            </a:r>
          </a:p>
        </p:txBody>
      </p:sp>
      <p:sp>
        <p:nvSpPr>
          <p:cNvPr id="27" name="TextBox 26">
            <a:extLst>
              <a:ext uri="{FF2B5EF4-FFF2-40B4-BE49-F238E27FC236}">
                <a16:creationId xmlns:a16="http://schemas.microsoft.com/office/drawing/2014/main" id="{24FDAD3B-D466-446F-ACF3-61D3C612EDD4}"/>
              </a:ext>
            </a:extLst>
          </p:cNvPr>
          <p:cNvSpPr txBox="1"/>
          <p:nvPr/>
        </p:nvSpPr>
        <p:spPr>
          <a:xfrm>
            <a:off x="499860" y="1057997"/>
            <a:ext cx="5109081" cy="461665"/>
          </a:xfrm>
          <a:prstGeom prst="rect">
            <a:avLst/>
          </a:prstGeom>
          <a:noFill/>
        </p:spPr>
        <p:txBody>
          <a:bodyPr wrap="square" rtlCol="0">
            <a:spAutoFit/>
          </a:bodyPr>
          <a:lstStyle/>
          <a:p>
            <a:pPr algn="ctr"/>
            <a:r>
              <a:rPr lang="en-US" sz="2400" dirty="0"/>
              <a:t>Train discriminator as per any regressor</a:t>
            </a:r>
          </a:p>
        </p:txBody>
      </p:sp>
      <p:sp>
        <p:nvSpPr>
          <p:cNvPr id="28" name="TextBox 27">
            <a:extLst>
              <a:ext uri="{FF2B5EF4-FFF2-40B4-BE49-F238E27FC236}">
                <a16:creationId xmlns:a16="http://schemas.microsoft.com/office/drawing/2014/main" id="{7F059408-EC0D-4F69-8E0A-2B971DA7713A}"/>
              </a:ext>
            </a:extLst>
          </p:cNvPr>
          <p:cNvSpPr txBox="1"/>
          <p:nvPr/>
        </p:nvSpPr>
        <p:spPr>
          <a:xfrm>
            <a:off x="6047102" y="892379"/>
            <a:ext cx="5869912" cy="461665"/>
          </a:xfrm>
          <a:prstGeom prst="rect">
            <a:avLst/>
          </a:prstGeom>
          <a:noFill/>
        </p:spPr>
        <p:txBody>
          <a:bodyPr wrap="square" rtlCol="0">
            <a:spAutoFit/>
          </a:bodyPr>
          <a:lstStyle/>
          <a:p>
            <a:pPr algn="ctr"/>
            <a:r>
              <a:rPr lang="en-US" sz="2400" dirty="0"/>
              <a:t>Train generator in opposition to discriminator</a:t>
            </a:r>
          </a:p>
        </p:txBody>
      </p:sp>
      <p:cxnSp>
        <p:nvCxnSpPr>
          <p:cNvPr id="16" name="Straight Arrow Connector 15">
            <a:extLst>
              <a:ext uri="{FF2B5EF4-FFF2-40B4-BE49-F238E27FC236}">
                <a16:creationId xmlns:a16="http://schemas.microsoft.com/office/drawing/2014/main" id="{EDB8E4F4-AC43-76E9-4CB4-4B4816C10248}"/>
              </a:ext>
            </a:extLst>
          </p:cNvPr>
          <p:cNvCxnSpPr>
            <a:cxnSpLocks/>
          </p:cNvCxnSpPr>
          <p:nvPr/>
        </p:nvCxnSpPr>
        <p:spPr>
          <a:xfrm>
            <a:off x="4258849" y="4293314"/>
            <a:ext cx="3245355" cy="0"/>
          </a:xfrm>
          <a:prstGeom prst="straightConnector1">
            <a:avLst/>
          </a:prstGeom>
          <a:ln w="4445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7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Gradients of the value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92500"/>
              </a:bodyPr>
              <a:lstStyle/>
              <a:p>
                <a:pPr marL="0" indent="0">
                  <a:buNone/>
                </a:pPr>
                <a:r>
                  <a:rPr lang="en-US" dirty="0"/>
                  <a:t>To converge to a solution for the equilibrium problem, we need to find gradients </a:t>
                </a:r>
                <a:endParaRPr lang="en-US" sz="1200" dirty="0"/>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𝑑</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𝑚</m:t>
                          </m:r>
                        </m:den>
                      </m:f>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𝑚</m:t>
                          </m:r>
                        </m:sup>
                        <m:e>
                          <m:d>
                            <m:dPr>
                              <m:begChr m:val="["/>
                              <m:endChr m:val="]"/>
                              <m:ctrlPr>
                                <a:rPr lang="en-US" i="1" dirty="0"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oMath>
                  </m:oMathPara>
                </a14:m>
                <a:endParaRPr lang="en-US" dirty="0">
                  <a:ea typeface="Cambria Math" panose="02040503050406030204" pitchFamily="18" charset="0"/>
                </a:endParaRPr>
              </a:p>
              <a:p>
                <a:r>
                  <a:rPr lang="en-US" dirty="0">
                    <a:ea typeface="Cambria Math" panose="02040503050406030204" pitchFamily="18" charset="0"/>
                  </a:rPr>
                  <a:t>The gradient with respect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ea typeface="Cambria Math" panose="02040503050406030204" pitchFamily="18" charset="0"/>
                  </a:rPr>
                  <a:t> for </a:t>
                </a:r>
                <a:r>
                  <a:rPr lang="en-US" i="1" dirty="0">
                    <a:ea typeface="Cambria Math" panose="02040503050406030204" pitchFamily="18" charset="0"/>
                  </a:rPr>
                  <a:t>m</a:t>
                </a:r>
                <a:r>
                  <a:rPr lang="en-US" dirty="0">
                    <a:ea typeface="Cambria Math" panose="02040503050406030204" pitchFamily="18" charset="0"/>
                  </a:rPr>
                  <a:t> samples: </a:t>
                </a:r>
                <a14:m>
                  <m:oMath xmlns:m="http://schemas.openxmlformats.org/officeDocument/2006/math">
                    <m:func>
                      <m:funcPr>
                        <m:ctrlPr>
                          <a:rPr lang="en-US" i="1" smtClean="0">
                            <a:latin typeface="Cambria Math" panose="02040503050406030204" pitchFamily="18" charset="0"/>
                          </a:rPr>
                        </m:ctrlPr>
                      </m:funcPr>
                      <m:fName>
                        <m:r>
                          <a:rPr lang="en-US" i="1" smtClean="0">
                            <a:latin typeface="Cambria Math" panose="02040503050406030204" pitchFamily="18" charset="0"/>
                          </a:rPr>
                          <m:t> </m:t>
                        </m:r>
                        <m:r>
                          <a:rPr lang="en-US" b="0" i="1" smtClean="0">
                            <a:latin typeface="Cambria Math" panose="02040503050406030204" pitchFamily="18" charset="0"/>
                          </a:rPr>
                          <m:t>−</m:t>
                        </m:r>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𝑑</m:t>
                                    </m:r>
                                  </m:sub>
                                </m:sSub>
                              </m:sub>
                            </m:sSub>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𝑚</m:t>
                                </m:r>
                              </m:den>
                            </m:f>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𝑚</m:t>
                                </m:r>
                              </m:sup>
                              <m:e>
                                <m:d>
                                  <m:dPr>
                                    <m:begChr m:val="["/>
                                    <m:endChr m:val="]"/>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𝑧</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sup>
                                                    </m:sSup>
                                                  </m:e>
                                                </m:d>
                                              </m:e>
                                            </m:d>
                                          </m:e>
                                          <m:sub>
                                            <m:r>
                                              <a:rPr lang="en-US" i="1">
                                                <a:latin typeface="Cambria Math" panose="02040503050406030204" pitchFamily="18" charset="0"/>
                                                <a:ea typeface="Cambria Math" panose="02040503050406030204" pitchFamily="18" charset="0"/>
                                              </a:rPr>
                                              <m:t> </m:t>
                                            </m:r>
                                          </m:sub>
                                        </m:sSub>
                                      </m:e>
                                    </m:d>
                                  </m:e>
                                </m:d>
                              </m:e>
                            </m:nary>
                          </m:e>
                        </m:nary>
                      </m:e>
                    </m:func>
                  </m:oMath>
                </a14:m>
                <a:endParaRPr lang="en-US" dirty="0"/>
              </a:p>
              <a:p>
                <a:r>
                  <a:rPr lang="en-US" dirty="0"/>
                  <a:t>These gradients are asymmetric</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998" t="-1634" r="-887"/>
                </a:stretch>
              </a:blipFill>
            </p:spPr>
            <p:txBody>
              <a:bodyPr/>
              <a:lstStyle/>
              <a:p>
                <a:r>
                  <a:rPr lang="en-US">
                    <a:noFill/>
                  </a:rPr>
                  <a:t> </a:t>
                </a:r>
              </a:p>
            </p:txBody>
          </p:sp>
        </mc:Fallback>
      </mc:AlternateContent>
      <p:sp>
        <p:nvSpPr>
          <p:cNvPr id="4" name="Isosceles Triangle 3">
            <a:extLst>
              <a:ext uri="{FF2B5EF4-FFF2-40B4-BE49-F238E27FC236}">
                <a16:creationId xmlns:a16="http://schemas.microsoft.com/office/drawing/2014/main" id="{3E8BC5E1-EA30-4552-9575-93446BCBAB18}"/>
              </a:ext>
            </a:extLst>
          </p:cNvPr>
          <p:cNvSpPr/>
          <p:nvPr/>
        </p:nvSpPr>
        <p:spPr>
          <a:xfrm rot="10800000">
            <a:off x="2392470" y="2267211"/>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Isosceles Triangle 4">
            <a:extLst>
              <a:ext uri="{FF2B5EF4-FFF2-40B4-BE49-F238E27FC236}">
                <a16:creationId xmlns:a16="http://schemas.microsoft.com/office/drawing/2014/main" id="{394C6564-48BD-44A5-B6CB-A57DC25A029A}"/>
              </a:ext>
            </a:extLst>
          </p:cNvPr>
          <p:cNvSpPr/>
          <p:nvPr/>
        </p:nvSpPr>
        <p:spPr>
          <a:xfrm rot="10800000">
            <a:off x="1398738" y="3603792"/>
            <a:ext cx="344467" cy="3172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Isosceles Triangle 5">
            <a:extLst>
              <a:ext uri="{FF2B5EF4-FFF2-40B4-BE49-F238E27FC236}">
                <a16:creationId xmlns:a16="http://schemas.microsoft.com/office/drawing/2014/main" id="{16C3123A-7F59-4E79-8850-322DF594917B}"/>
              </a:ext>
            </a:extLst>
          </p:cNvPr>
          <p:cNvSpPr/>
          <p:nvPr/>
        </p:nvSpPr>
        <p:spPr>
          <a:xfrm rot="10800000">
            <a:off x="6943593" y="3603791"/>
            <a:ext cx="344468" cy="317282"/>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45207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1F3CF7E-18F4-4E6F-83BE-F3900672EBFC}"/>
              </a:ext>
            </a:extLst>
          </p:cNvPr>
          <p:cNvSpPr/>
          <p:nvPr/>
        </p:nvSpPr>
        <p:spPr>
          <a:xfrm>
            <a:off x="2471023" y="4493906"/>
            <a:ext cx="6137031" cy="1096108"/>
          </a:xfrm>
          <a:custGeom>
            <a:avLst/>
            <a:gdLst>
              <a:gd name="connsiteX0" fmla="*/ 0 w 6137031"/>
              <a:gd name="connsiteY0" fmla="*/ 0 h 1096108"/>
              <a:gd name="connsiteX1" fmla="*/ 4155831 w 6137031"/>
              <a:gd name="connsiteY1" fmla="*/ 52754 h 1096108"/>
              <a:gd name="connsiteX2" fmla="*/ 5158154 w 6137031"/>
              <a:gd name="connsiteY2" fmla="*/ 152400 h 1096108"/>
              <a:gd name="connsiteX3" fmla="*/ 5761893 w 6137031"/>
              <a:gd name="connsiteY3" fmla="*/ 574431 h 1096108"/>
              <a:gd name="connsiteX4" fmla="*/ 6137031 w 6137031"/>
              <a:gd name="connsiteY4" fmla="*/ 1096108 h 1096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031" h="1096108">
                <a:moveTo>
                  <a:pt x="0" y="0"/>
                </a:moveTo>
                <a:lnTo>
                  <a:pt x="4155831" y="52754"/>
                </a:lnTo>
                <a:cubicBezTo>
                  <a:pt x="5015523" y="78154"/>
                  <a:pt x="4890477" y="65454"/>
                  <a:pt x="5158154" y="152400"/>
                </a:cubicBezTo>
                <a:cubicBezTo>
                  <a:pt x="5425831" y="239346"/>
                  <a:pt x="5598747" y="417146"/>
                  <a:pt x="5761893" y="574431"/>
                </a:cubicBezTo>
                <a:cubicBezTo>
                  <a:pt x="5925039" y="731716"/>
                  <a:pt x="6137031" y="1096108"/>
                  <a:pt x="6137031" y="109610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B427449A-46B6-41F1-AE19-4EA0FFAF49D3}"/>
              </a:ext>
            </a:extLst>
          </p:cNvPr>
          <p:cNvSpPr/>
          <p:nvPr/>
        </p:nvSpPr>
        <p:spPr>
          <a:xfrm>
            <a:off x="2471023" y="3673291"/>
            <a:ext cx="6148753" cy="697962"/>
          </a:xfrm>
          <a:custGeom>
            <a:avLst/>
            <a:gdLst>
              <a:gd name="connsiteX0" fmla="*/ 0 w 6148753"/>
              <a:gd name="connsiteY0" fmla="*/ 0 h 697962"/>
              <a:gd name="connsiteX1" fmla="*/ 152400 w 6148753"/>
              <a:gd name="connsiteY1" fmla="*/ 216877 h 697962"/>
              <a:gd name="connsiteX2" fmla="*/ 515815 w 6148753"/>
              <a:gd name="connsiteY2" fmla="*/ 445477 h 697962"/>
              <a:gd name="connsiteX3" fmla="*/ 1371600 w 6148753"/>
              <a:gd name="connsiteY3" fmla="*/ 603738 h 697962"/>
              <a:gd name="connsiteX4" fmla="*/ 2895600 w 6148753"/>
              <a:gd name="connsiteY4" fmla="*/ 679938 h 697962"/>
              <a:gd name="connsiteX5" fmla="*/ 6148753 w 6148753"/>
              <a:gd name="connsiteY5" fmla="*/ 691662 h 69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8753" h="697962">
                <a:moveTo>
                  <a:pt x="0" y="0"/>
                </a:moveTo>
                <a:cubicBezTo>
                  <a:pt x="33215" y="71315"/>
                  <a:pt x="66431" y="142631"/>
                  <a:pt x="152400" y="216877"/>
                </a:cubicBezTo>
                <a:cubicBezTo>
                  <a:pt x="238369" y="291123"/>
                  <a:pt x="312615" y="381000"/>
                  <a:pt x="515815" y="445477"/>
                </a:cubicBezTo>
                <a:cubicBezTo>
                  <a:pt x="719015" y="509954"/>
                  <a:pt x="974969" y="564661"/>
                  <a:pt x="1371600" y="603738"/>
                </a:cubicBezTo>
                <a:cubicBezTo>
                  <a:pt x="1768231" y="642815"/>
                  <a:pt x="2099408" y="665284"/>
                  <a:pt x="2895600" y="679938"/>
                </a:cubicBezTo>
                <a:cubicBezTo>
                  <a:pt x="3691792" y="694592"/>
                  <a:pt x="5627076" y="705339"/>
                  <a:pt x="6148753" y="691662"/>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F9778E6-5160-4A3B-8ED0-55DA6FB3246F}"/>
              </a:ext>
            </a:extLst>
          </p:cNvPr>
          <p:cNvCxnSpPr/>
          <p:nvPr/>
        </p:nvCxnSpPr>
        <p:spPr>
          <a:xfrm>
            <a:off x="2424131" y="6023768"/>
            <a:ext cx="6394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B89509-CB32-4FA8-8503-98C74E5EBD45}"/>
              </a:ext>
            </a:extLst>
          </p:cNvPr>
          <p:cNvCxnSpPr>
            <a:cxnSpLocks/>
          </p:cNvCxnSpPr>
          <p:nvPr/>
        </p:nvCxnSpPr>
        <p:spPr>
          <a:xfrm flipV="1">
            <a:off x="2447577" y="3122306"/>
            <a:ext cx="0" cy="2901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6E9A90-8BFD-4A7B-8B0B-13177CE2F6F2}"/>
              </a:ext>
            </a:extLst>
          </p:cNvPr>
          <p:cNvSpPr txBox="1"/>
          <p:nvPr/>
        </p:nvSpPr>
        <p:spPr>
          <a:xfrm>
            <a:off x="4165008" y="6132180"/>
            <a:ext cx="3001108" cy="461665"/>
          </a:xfrm>
          <a:prstGeom prst="rect">
            <a:avLst/>
          </a:prstGeom>
          <a:noFill/>
        </p:spPr>
        <p:txBody>
          <a:bodyPr wrap="square" rtlCol="0">
            <a:spAutoFit/>
          </a:bodyPr>
          <a:lstStyle/>
          <a:p>
            <a:pPr algn="ctr"/>
            <a:r>
              <a:rPr lang="en-US" sz="2400" dirty="0"/>
              <a:t>Increasing D(G(</a:t>
            </a:r>
            <a:r>
              <a:rPr lang="en-US" sz="2400" b="1" dirty="0"/>
              <a:t>z</a:t>
            </a:r>
            <a:r>
              <a:rPr lang="en-US" sz="2400" dirty="0"/>
              <a:t>))</a:t>
            </a:r>
          </a:p>
        </p:txBody>
      </p:sp>
      <p:sp>
        <p:nvSpPr>
          <p:cNvPr id="14" name="TextBox 13">
            <a:extLst>
              <a:ext uri="{FF2B5EF4-FFF2-40B4-BE49-F238E27FC236}">
                <a16:creationId xmlns:a16="http://schemas.microsoft.com/office/drawing/2014/main" id="{6ECC60BA-D167-45F5-8A37-6E9B31061116}"/>
              </a:ext>
            </a:extLst>
          </p:cNvPr>
          <p:cNvSpPr txBox="1"/>
          <p:nvPr/>
        </p:nvSpPr>
        <p:spPr>
          <a:xfrm rot="16200000">
            <a:off x="589415" y="4526871"/>
            <a:ext cx="3001108" cy="461665"/>
          </a:xfrm>
          <a:prstGeom prst="rect">
            <a:avLst/>
          </a:prstGeom>
          <a:noFill/>
        </p:spPr>
        <p:txBody>
          <a:bodyPr wrap="square" rtlCol="0">
            <a:spAutoFit/>
          </a:bodyPr>
          <a:lstStyle/>
          <a:p>
            <a:pPr algn="ctr"/>
            <a:r>
              <a:rPr lang="en-US" sz="2400" dirty="0"/>
              <a:t>Increasing J</a:t>
            </a:r>
            <a:r>
              <a:rPr lang="en-US" sz="2400" baseline="30000" dirty="0"/>
              <a:t>(G)</a:t>
            </a:r>
          </a:p>
        </p:txBody>
      </p:sp>
      <p:sp>
        <p:nvSpPr>
          <p:cNvPr id="15" name="TextBox 14">
            <a:extLst>
              <a:ext uri="{FF2B5EF4-FFF2-40B4-BE49-F238E27FC236}">
                <a16:creationId xmlns:a16="http://schemas.microsoft.com/office/drawing/2014/main" id="{6B2EEB72-EBEF-4A7A-8A7D-7E0EB7B40D81}"/>
              </a:ext>
            </a:extLst>
          </p:cNvPr>
          <p:cNvSpPr txBox="1"/>
          <p:nvPr/>
        </p:nvSpPr>
        <p:spPr>
          <a:xfrm>
            <a:off x="3830901" y="4672628"/>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[Log(1 – D(G(</a:t>
            </a:r>
            <a:r>
              <a:rPr lang="en-US" sz="2000" b="1" dirty="0"/>
              <a:t>z</a:t>
            </a:r>
            <a:r>
              <a:rPr lang="en-US" sz="2000" dirty="0"/>
              <a:t>)))]</a:t>
            </a:r>
          </a:p>
        </p:txBody>
      </p:sp>
      <p:sp>
        <p:nvSpPr>
          <p:cNvPr id="16" name="TextBox 15">
            <a:extLst>
              <a:ext uri="{FF2B5EF4-FFF2-40B4-BE49-F238E27FC236}">
                <a16:creationId xmlns:a16="http://schemas.microsoft.com/office/drawing/2014/main" id="{01EA9D82-1CE1-4E77-BF7A-D5D100DA5736}"/>
              </a:ext>
            </a:extLst>
          </p:cNvPr>
          <p:cNvSpPr txBox="1"/>
          <p:nvPr/>
        </p:nvSpPr>
        <p:spPr>
          <a:xfrm>
            <a:off x="3713670" y="3768380"/>
            <a:ext cx="2819400" cy="400110"/>
          </a:xfrm>
          <a:prstGeom prst="rect">
            <a:avLst/>
          </a:prstGeom>
          <a:noFill/>
        </p:spPr>
        <p:txBody>
          <a:bodyPr wrap="square" rtlCol="0">
            <a:spAutoFit/>
          </a:bodyPr>
          <a:lstStyle/>
          <a:p>
            <a:pPr algn="ctr"/>
            <a:r>
              <a:rPr lang="en-US" sz="2000" dirty="0"/>
              <a:t>E</a:t>
            </a:r>
            <a:r>
              <a:rPr lang="en-US" sz="2000" baseline="-25000" dirty="0"/>
              <a:t>z</a:t>
            </a:r>
            <a:r>
              <a:rPr lang="en-US" sz="2000" dirty="0"/>
              <a:t>[Log(D(G(</a:t>
            </a:r>
            <a:r>
              <a:rPr lang="en-US" sz="2000" b="1" dirty="0"/>
              <a:t>z</a:t>
            </a:r>
            <a:r>
              <a:rPr lang="en-US" sz="2000" dirty="0"/>
              <a:t>)))]</a:t>
            </a:r>
          </a:p>
        </p:txBody>
      </p:sp>
      <p:sp>
        <p:nvSpPr>
          <p:cNvPr id="17" name="TextBox 16">
            <a:extLst>
              <a:ext uri="{FF2B5EF4-FFF2-40B4-BE49-F238E27FC236}">
                <a16:creationId xmlns:a16="http://schemas.microsoft.com/office/drawing/2014/main" id="{8DC40451-ABD6-42AD-B884-C08307491761}"/>
              </a:ext>
            </a:extLst>
          </p:cNvPr>
          <p:cNvSpPr txBox="1"/>
          <p:nvPr/>
        </p:nvSpPr>
        <p:spPr>
          <a:xfrm>
            <a:off x="2320802" y="6075025"/>
            <a:ext cx="461666" cy="400110"/>
          </a:xfrm>
          <a:prstGeom prst="rect">
            <a:avLst/>
          </a:prstGeom>
          <a:noFill/>
        </p:spPr>
        <p:txBody>
          <a:bodyPr wrap="square" rtlCol="0">
            <a:spAutoFit/>
          </a:bodyPr>
          <a:lstStyle/>
          <a:p>
            <a:pPr algn="ctr"/>
            <a:r>
              <a:rPr lang="en-US" sz="2000" dirty="0"/>
              <a:t>0</a:t>
            </a:r>
          </a:p>
        </p:txBody>
      </p:sp>
      <p:sp>
        <p:nvSpPr>
          <p:cNvPr id="11" name="Content Placeholder 2">
            <a:extLst>
              <a:ext uri="{FF2B5EF4-FFF2-40B4-BE49-F238E27FC236}">
                <a16:creationId xmlns:a16="http://schemas.microsoft.com/office/drawing/2014/main" id="{EB8DEC94-D88E-421F-BC35-E8F84DB68742}"/>
              </a:ext>
            </a:extLst>
          </p:cNvPr>
          <p:cNvSpPr txBox="1">
            <a:spLocks/>
          </p:cNvSpPr>
          <p:nvPr/>
        </p:nvSpPr>
        <p:spPr>
          <a:xfrm>
            <a:off x="789301" y="1124339"/>
            <a:ext cx="10992391" cy="55934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converge to a solution for the equilibrium problem, we need to find gradients </a:t>
            </a:r>
          </a:p>
          <a:p>
            <a:r>
              <a:rPr lang="en-US" dirty="0"/>
              <a:t>Gradients have asymmetric behavior  </a:t>
            </a:r>
          </a:p>
          <a:p>
            <a:r>
              <a:rPr lang="en-US" dirty="0"/>
              <a:t>Large region of near 0 gradient – this is a problem for learning! </a:t>
            </a:r>
          </a:p>
        </p:txBody>
      </p:sp>
      <p:sp>
        <p:nvSpPr>
          <p:cNvPr id="12" name="Title 1">
            <a:extLst>
              <a:ext uri="{FF2B5EF4-FFF2-40B4-BE49-F238E27FC236}">
                <a16:creationId xmlns:a16="http://schemas.microsoft.com/office/drawing/2014/main" id="{DB2BAE13-33C2-4104-B2A7-0F57451F6BDF}"/>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Gradients of the value function  </a:t>
            </a:r>
          </a:p>
        </p:txBody>
      </p:sp>
    </p:spTree>
    <p:extLst>
      <p:ext uri="{BB962C8B-B14F-4D97-AF65-F5344CB8AC3E}">
        <p14:creationId xmlns:p14="http://schemas.microsoft.com/office/powerpoint/2010/main" val="1694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3" grpId="0"/>
      <p:bldP spid="14" grpId="0"/>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GANs are a rapidly advancing class of </a:t>
            </a:r>
            <a:r>
              <a:rPr lang="en-US" b="1" dirty="0"/>
              <a:t>generative models</a:t>
            </a:r>
            <a:endParaRPr lang="en-US" dirty="0"/>
          </a:p>
          <a:p>
            <a:r>
              <a:rPr lang="en-US" dirty="0"/>
              <a:t>GAN algorithms are advancing rapidly and a focus of intense research</a:t>
            </a:r>
          </a:p>
          <a:p>
            <a:r>
              <a:rPr lang="en-US" dirty="0"/>
              <a:t>This lesson is a point in time overview of GAN theory and algorithms </a:t>
            </a:r>
          </a:p>
          <a:p>
            <a:r>
              <a:rPr lang="en-US" dirty="0"/>
              <a:t>Focus on core principles rather than the zoo of many specialized algorithms </a:t>
            </a:r>
          </a:p>
          <a:p>
            <a:r>
              <a:rPr lang="en-US" dirty="0"/>
              <a:t>Another thread of generative CV model research is </a:t>
            </a:r>
            <a:r>
              <a:rPr lang="en-US" b="1" dirty="0"/>
              <a:t>diffusion models</a:t>
            </a:r>
            <a:endParaRPr lang="en-US" dirty="0"/>
          </a:p>
          <a:p>
            <a:pPr lvl="1"/>
            <a:r>
              <a:rPr lang="en-US" dirty="0"/>
              <a:t>We will not discuss these models</a:t>
            </a:r>
          </a:p>
        </p:txBody>
      </p:sp>
    </p:spTree>
    <p:extLst>
      <p:ext uri="{BB962C8B-B14F-4D97-AF65-F5344CB8AC3E}">
        <p14:creationId xmlns:p14="http://schemas.microsoft.com/office/powerpoint/2010/main" val="3500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Mode collapse and training failure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a:bodyPr>
          <a:lstStyle/>
          <a:p>
            <a:pPr marL="0" indent="0">
              <a:buNone/>
            </a:pPr>
            <a:r>
              <a:rPr lang="en-US" dirty="0"/>
              <a:t>Mode collapse is a common problem that prevents GANs from learning </a:t>
            </a:r>
            <a:endParaRPr lang="en-US" sz="1200" dirty="0"/>
          </a:p>
          <a:p>
            <a:r>
              <a:rPr lang="en-US" dirty="0"/>
              <a:t> Mode collapse is a dead lock in the two-player game</a:t>
            </a:r>
          </a:p>
          <a:p>
            <a:r>
              <a:rPr lang="en-US" dirty="0"/>
              <a:t>Example: discriminator becomes too good at recognizing fake image and stops generator from learning  </a:t>
            </a:r>
          </a:p>
          <a:p>
            <a:r>
              <a:rPr lang="en-US" dirty="0"/>
              <a:t>Example: discriminator and generator alternate between modes of the loss function </a:t>
            </a:r>
          </a:p>
          <a:p>
            <a:r>
              <a:rPr lang="en-US" dirty="0"/>
              <a:t>Example: gradient of loss function becomes nearly zero – typically for generator</a:t>
            </a:r>
          </a:p>
        </p:txBody>
      </p:sp>
    </p:spTree>
    <p:extLst>
      <p:ext uri="{BB962C8B-B14F-4D97-AF65-F5344CB8AC3E}">
        <p14:creationId xmlns:p14="http://schemas.microsoft.com/office/powerpoint/2010/main" val="1909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A318C4C-5A15-4E1E-8A1B-C1A0C4C916B9}"/>
              </a:ext>
            </a:extLst>
          </p:cNvPr>
          <p:cNvSpPr/>
          <p:nvPr/>
        </p:nvSpPr>
        <p:spPr>
          <a:xfrm rot="5400000">
            <a:off x="285539" y="1321785"/>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5417B9E0-6070-49B7-B391-3A3F0852CFB5}"/>
              </a:ext>
            </a:extLst>
          </p:cNvPr>
          <p:cNvSpPr/>
          <p:nvPr/>
        </p:nvSpPr>
        <p:spPr>
          <a:xfrm rot="5400000">
            <a:off x="311906" y="2678727"/>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72F1F02-AFB3-4456-80C5-2D6CA0CEFAAF}"/>
              </a:ext>
            </a:extLst>
          </p:cNvPr>
          <p:cNvSpPr/>
          <p:nvPr/>
        </p:nvSpPr>
        <p:spPr>
          <a:xfrm rot="5400000">
            <a:off x="2800148" y="1274892"/>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3BD7B848-A499-492F-B7A6-2D366C0187EA}"/>
              </a:ext>
            </a:extLst>
          </p:cNvPr>
          <p:cNvSpPr/>
          <p:nvPr/>
        </p:nvSpPr>
        <p:spPr>
          <a:xfrm rot="5400000">
            <a:off x="5602463" y="2154117"/>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1A8CC4D-2141-41ED-9989-DB63C15D00F9}"/>
              </a:ext>
            </a:extLst>
          </p:cNvPr>
          <p:cNvSpPr/>
          <p:nvPr/>
        </p:nvSpPr>
        <p:spPr>
          <a:xfrm rot="5400000">
            <a:off x="5628830" y="3511059"/>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EFAEBE-9F6E-44CB-B026-BC524EE3BA75}"/>
              </a:ext>
            </a:extLst>
          </p:cNvPr>
          <p:cNvSpPr/>
          <p:nvPr/>
        </p:nvSpPr>
        <p:spPr>
          <a:xfrm rot="5400000">
            <a:off x="8172952" y="3522776"/>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64E6437-89AB-47CF-8CC8-CAA83A292974}"/>
              </a:ext>
            </a:extLst>
          </p:cNvPr>
          <p:cNvSpPr/>
          <p:nvPr/>
        </p:nvSpPr>
        <p:spPr>
          <a:xfrm rot="5400000">
            <a:off x="10747678" y="1713129"/>
            <a:ext cx="1336418" cy="744415"/>
          </a:xfrm>
          <a:custGeom>
            <a:avLst/>
            <a:gdLst>
              <a:gd name="connsiteX0" fmla="*/ 0 w 3048000"/>
              <a:gd name="connsiteY0" fmla="*/ 1128171 h 1139894"/>
              <a:gd name="connsiteX1" fmla="*/ 803030 w 3048000"/>
              <a:gd name="connsiteY1" fmla="*/ 1104725 h 1139894"/>
              <a:gd name="connsiteX2" fmla="*/ 1260230 w 3048000"/>
              <a:gd name="connsiteY2" fmla="*/ 934740 h 1139894"/>
              <a:gd name="connsiteX3" fmla="*/ 1529861 w 3048000"/>
              <a:gd name="connsiteY3" fmla="*/ 588910 h 1139894"/>
              <a:gd name="connsiteX4" fmla="*/ 1652954 w 3048000"/>
              <a:gd name="connsiteY4" fmla="*/ 161017 h 1139894"/>
              <a:gd name="connsiteX5" fmla="*/ 1770184 w 3048000"/>
              <a:gd name="connsiteY5" fmla="*/ 2756 h 1139894"/>
              <a:gd name="connsiteX6" fmla="*/ 1940169 w 3048000"/>
              <a:gd name="connsiteY6" fmla="*/ 78956 h 1139894"/>
              <a:gd name="connsiteX7" fmla="*/ 2033954 w 3048000"/>
              <a:gd name="connsiteY7" fmla="*/ 307556 h 1139894"/>
              <a:gd name="connsiteX8" fmla="*/ 2086707 w 3048000"/>
              <a:gd name="connsiteY8" fmla="*/ 536156 h 1139894"/>
              <a:gd name="connsiteX9" fmla="*/ 2157046 w 3048000"/>
              <a:gd name="connsiteY9" fmla="*/ 735448 h 1139894"/>
              <a:gd name="connsiteX10" fmla="*/ 2291861 w 3048000"/>
              <a:gd name="connsiteY10" fmla="*/ 917156 h 1139894"/>
              <a:gd name="connsiteX11" fmla="*/ 2508738 w 3048000"/>
              <a:gd name="connsiteY11" fmla="*/ 1087140 h 1139894"/>
              <a:gd name="connsiteX12" fmla="*/ 3048000 w 3048000"/>
              <a:gd name="connsiteY12" fmla="*/ 1139894 h 113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0" h="1139894">
                <a:moveTo>
                  <a:pt x="0" y="1128171"/>
                </a:moveTo>
                <a:cubicBezTo>
                  <a:pt x="296496" y="1132567"/>
                  <a:pt x="592992" y="1136964"/>
                  <a:pt x="803030" y="1104725"/>
                </a:cubicBezTo>
                <a:cubicBezTo>
                  <a:pt x="1013068" y="1072486"/>
                  <a:pt x="1139092" y="1020709"/>
                  <a:pt x="1260230" y="934740"/>
                </a:cubicBezTo>
                <a:cubicBezTo>
                  <a:pt x="1381369" y="848771"/>
                  <a:pt x="1464407" y="717864"/>
                  <a:pt x="1529861" y="588910"/>
                </a:cubicBezTo>
                <a:cubicBezTo>
                  <a:pt x="1595315" y="459956"/>
                  <a:pt x="1612900" y="258709"/>
                  <a:pt x="1652954" y="161017"/>
                </a:cubicBezTo>
                <a:cubicBezTo>
                  <a:pt x="1693008" y="63325"/>
                  <a:pt x="1722315" y="16433"/>
                  <a:pt x="1770184" y="2756"/>
                </a:cubicBezTo>
                <a:cubicBezTo>
                  <a:pt x="1818053" y="-10921"/>
                  <a:pt x="1896207" y="28156"/>
                  <a:pt x="1940169" y="78956"/>
                </a:cubicBezTo>
                <a:cubicBezTo>
                  <a:pt x="1984131" y="129756"/>
                  <a:pt x="2009531" y="231356"/>
                  <a:pt x="2033954" y="307556"/>
                </a:cubicBezTo>
                <a:cubicBezTo>
                  <a:pt x="2058377" y="383756"/>
                  <a:pt x="2066192" y="464841"/>
                  <a:pt x="2086707" y="536156"/>
                </a:cubicBezTo>
                <a:cubicBezTo>
                  <a:pt x="2107222" y="607471"/>
                  <a:pt x="2122854" y="671948"/>
                  <a:pt x="2157046" y="735448"/>
                </a:cubicBezTo>
                <a:cubicBezTo>
                  <a:pt x="2191238" y="798948"/>
                  <a:pt x="2233246" y="858541"/>
                  <a:pt x="2291861" y="917156"/>
                </a:cubicBezTo>
                <a:cubicBezTo>
                  <a:pt x="2350476" y="975771"/>
                  <a:pt x="2382715" y="1050017"/>
                  <a:pt x="2508738" y="1087140"/>
                </a:cubicBezTo>
                <a:cubicBezTo>
                  <a:pt x="2634761" y="1124263"/>
                  <a:pt x="2937608" y="1130125"/>
                  <a:pt x="3048000" y="1139894"/>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D037FEA-E62E-4222-B8F0-607F85C4E1DE}"/>
              </a:ext>
            </a:extLst>
          </p:cNvPr>
          <p:cNvSpPr/>
          <p:nvPr/>
        </p:nvSpPr>
        <p:spPr>
          <a:xfrm rot="5400000">
            <a:off x="10774045" y="3070071"/>
            <a:ext cx="1195754" cy="656487"/>
          </a:xfrm>
          <a:custGeom>
            <a:avLst/>
            <a:gdLst>
              <a:gd name="connsiteX0" fmla="*/ 0 w 2168769"/>
              <a:gd name="connsiteY0" fmla="*/ 1017446 h 1035031"/>
              <a:gd name="connsiteX1" fmla="*/ 474784 w 2168769"/>
              <a:gd name="connsiteY1" fmla="*/ 988139 h 1035031"/>
              <a:gd name="connsiteX2" fmla="*/ 779584 w 2168769"/>
              <a:gd name="connsiteY2" fmla="*/ 841600 h 1035031"/>
              <a:gd name="connsiteX3" fmla="*/ 996461 w 2168769"/>
              <a:gd name="connsiteY3" fmla="*/ 501631 h 1035031"/>
              <a:gd name="connsiteX4" fmla="*/ 1060938 w 2168769"/>
              <a:gd name="connsiteY4" fmla="*/ 161662 h 1035031"/>
              <a:gd name="connsiteX5" fmla="*/ 1119553 w 2168769"/>
              <a:gd name="connsiteY5" fmla="*/ 44431 h 1035031"/>
              <a:gd name="connsiteX6" fmla="*/ 1289538 w 2168769"/>
              <a:gd name="connsiteY6" fmla="*/ 15123 h 1035031"/>
              <a:gd name="connsiteX7" fmla="*/ 1395046 w 2168769"/>
              <a:gd name="connsiteY7" fmla="*/ 273031 h 1035031"/>
              <a:gd name="connsiteX8" fmla="*/ 1471246 w 2168769"/>
              <a:gd name="connsiteY8" fmla="*/ 583692 h 1035031"/>
              <a:gd name="connsiteX9" fmla="*/ 1535723 w 2168769"/>
              <a:gd name="connsiteY9" fmla="*/ 777123 h 1035031"/>
              <a:gd name="connsiteX10" fmla="*/ 1629507 w 2168769"/>
              <a:gd name="connsiteY10" fmla="*/ 964692 h 1035031"/>
              <a:gd name="connsiteX11" fmla="*/ 1899138 w 2168769"/>
              <a:gd name="connsiteY11" fmla="*/ 1011585 h 1035031"/>
              <a:gd name="connsiteX12" fmla="*/ 2168769 w 2168769"/>
              <a:gd name="connsiteY12" fmla="*/ 1035031 h 10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769" h="1035031">
                <a:moveTo>
                  <a:pt x="0" y="1017446"/>
                </a:moveTo>
                <a:cubicBezTo>
                  <a:pt x="172426" y="1017446"/>
                  <a:pt x="344853" y="1017447"/>
                  <a:pt x="474784" y="988139"/>
                </a:cubicBezTo>
                <a:cubicBezTo>
                  <a:pt x="604715" y="958831"/>
                  <a:pt x="692638" y="922685"/>
                  <a:pt x="779584" y="841600"/>
                </a:cubicBezTo>
                <a:cubicBezTo>
                  <a:pt x="866530" y="760515"/>
                  <a:pt x="949569" y="614954"/>
                  <a:pt x="996461" y="501631"/>
                </a:cubicBezTo>
                <a:cubicBezTo>
                  <a:pt x="1043353" y="388308"/>
                  <a:pt x="1040423" y="237862"/>
                  <a:pt x="1060938" y="161662"/>
                </a:cubicBezTo>
                <a:cubicBezTo>
                  <a:pt x="1081453" y="85462"/>
                  <a:pt x="1081453" y="68854"/>
                  <a:pt x="1119553" y="44431"/>
                </a:cubicBezTo>
                <a:cubicBezTo>
                  <a:pt x="1157653" y="20008"/>
                  <a:pt x="1243623" y="-22977"/>
                  <a:pt x="1289538" y="15123"/>
                </a:cubicBezTo>
                <a:cubicBezTo>
                  <a:pt x="1335454" y="53223"/>
                  <a:pt x="1364761" y="178270"/>
                  <a:pt x="1395046" y="273031"/>
                </a:cubicBezTo>
                <a:cubicBezTo>
                  <a:pt x="1425331" y="367792"/>
                  <a:pt x="1447800" y="499677"/>
                  <a:pt x="1471246" y="583692"/>
                </a:cubicBezTo>
                <a:cubicBezTo>
                  <a:pt x="1494692" y="667707"/>
                  <a:pt x="1509346" y="713623"/>
                  <a:pt x="1535723" y="777123"/>
                </a:cubicBezTo>
                <a:cubicBezTo>
                  <a:pt x="1562100" y="840623"/>
                  <a:pt x="1568938" y="925615"/>
                  <a:pt x="1629507" y="964692"/>
                </a:cubicBezTo>
                <a:cubicBezTo>
                  <a:pt x="1690076" y="1003769"/>
                  <a:pt x="1809261" y="999862"/>
                  <a:pt x="1899138" y="1011585"/>
                </a:cubicBezTo>
                <a:cubicBezTo>
                  <a:pt x="1989015" y="1023308"/>
                  <a:pt x="2078892" y="1029169"/>
                  <a:pt x="2168769" y="103503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0BE656BC-D530-4B17-B237-69D0292DAA33}"/>
              </a:ext>
            </a:extLst>
          </p:cNvPr>
          <p:cNvCxnSpPr>
            <a:cxnSpLocks/>
          </p:cNvCxnSpPr>
          <p:nvPr/>
        </p:nvCxnSpPr>
        <p:spPr>
          <a:xfrm>
            <a:off x="1500333" y="1786348"/>
            <a:ext cx="1469793" cy="424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89FD87-A2E3-403E-8A9C-5A649A91AFA6}"/>
              </a:ext>
            </a:extLst>
          </p:cNvPr>
          <p:cNvSpPr txBox="1"/>
          <p:nvPr/>
        </p:nvSpPr>
        <p:spPr>
          <a:xfrm>
            <a:off x="1771205" y="1971581"/>
            <a:ext cx="1324708" cy="923330"/>
          </a:xfrm>
          <a:prstGeom prst="rect">
            <a:avLst/>
          </a:prstGeom>
          <a:noFill/>
        </p:spPr>
        <p:txBody>
          <a:bodyPr wrap="square" rtlCol="0">
            <a:spAutoFit/>
          </a:bodyPr>
          <a:lstStyle/>
          <a:p>
            <a:pPr algn="ctr"/>
            <a:r>
              <a:rPr lang="en-US" b="1" dirty="0"/>
              <a:t>Generator learns</a:t>
            </a:r>
          </a:p>
          <a:p>
            <a:pPr algn="ctr"/>
            <a:r>
              <a:rPr lang="en-US" b="1" dirty="0"/>
              <a:t>one mode</a:t>
            </a:r>
          </a:p>
        </p:txBody>
      </p:sp>
      <p:cxnSp>
        <p:nvCxnSpPr>
          <p:cNvPr id="19" name="Straight Arrow Connector 18">
            <a:extLst>
              <a:ext uri="{FF2B5EF4-FFF2-40B4-BE49-F238E27FC236}">
                <a16:creationId xmlns:a16="http://schemas.microsoft.com/office/drawing/2014/main" id="{05A27057-5436-4AED-8F1E-31BD1ACD85BE}"/>
              </a:ext>
            </a:extLst>
          </p:cNvPr>
          <p:cNvCxnSpPr>
            <a:cxnSpLocks/>
          </p:cNvCxnSpPr>
          <p:nvPr/>
        </p:nvCxnSpPr>
        <p:spPr>
          <a:xfrm>
            <a:off x="4014942" y="1786348"/>
            <a:ext cx="1845428" cy="785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530A3-7E55-4F35-9306-9CB5A0904FA6}"/>
              </a:ext>
            </a:extLst>
          </p:cNvPr>
          <p:cNvCxnSpPr>
            <a:cxnSpLocks/>
          </p:cNvCxnSpPr>
          <p:nvPr/>
        </p:nvCxnSpPr>
        <p:spPr>
          <a:xfrm>
            <a:off x="1404365" y="3126489"/>
            <a:ext cx="4309459" cy="712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151C86-B83F-4816-84F4-E427AFB8E112}"/>
              </a:ext>
            </a:extLst>
          </p:cNvPr>
          <p:cNvSpPr txBox="1"/>
          <p:nvPr/>
        </p:nvSpPr>
        <p:spPr>
          <a:xfrm>
            <a:off x="4248438" y="4083205"/>
            <a:ext cx="1650025" cy="1200329"/>
          </a:xfrm>
          <a:prstGeom prst="rect">
            <a:avLst/>
          </a:prstGeom>
          <a:noFill/>
        </p:spPr>
        <p:txBody>
          <a:bodyPr wrap="square" rtlCol="0">
            <a:spAutoFit/>
          </a:bodyPr>
          <a:lstStyle/>
          <a:p>
            <a:pPr algn="ctr"/>
            <a:r>
              <a:rPr lang="en-US" b="1" dirty="0"/>
              <a:t>Discriminator learns  one mode is true data</a:t>
            </a:r>
          </a:p>
        </p:txBody>
      </p:sp>
      <p:sp>
        <p:nvSpPr>
          <p:cNvPr id="26" name="TextBox 25">
            <a:extLst>
              <a:ext uri="{FF2B5EF4-FFF2-40B4-BE49-F238E27FC236}">
                <a16:creationId xmlns:a16="http://schemas.microsoft.com/office/drawing/2014/main" id="{7DAE129F-0760-4577-B3D2-34D3C7ED76DD}"/>
              </a:ext>
            </a:extLst>
          </p:cNvPr>
          <p:cNvSpPr txBox="1"/>
          <p:nvPr/>
        </p:nvSpPr>
        <p:spPr>
          <a:xfrm>
            <a:off x="4370922" y="1061508"/>
            <a:ext cx="1650025" cy="923330"/>
          </a:xfrm>
          <a:prstGeom prst="rect">
            <a:avLst/>
          </a:prstGeom>
          <a:noFill/>
        </p:spPr>
        <p:txBody>
          <a:bodyPr wrap="square" rtlCol="0">
            <a:spAutoFit/>
          </a:bodyPr>
          <a:lstStyle/>
          <a:p>
            <a:pPr algn="ctr"/>
            <a:r>
              <a:rPr lang="en-US" b="1" dirty="0"/>
              <a:t>Discriminator learns p = .5 true data</a:t>
            </a:r>
          </a:p>
        </p:txBody>
      </p:sp>
      <p:cxnSp>
        <p:nvCxnSpPr>
          <p:cNvPr id="27" name="Straight Arrow Connector 26">
            <a:extLst>
              <a:ext uri="{FF2B5EF4-FFF2-40B4-BE49-F238E27FC236}">
                <a16:creationId xmlns:a16="http://schemas.microsoft.com/office/drawing/2014/main" id="{1868A096-E428-4667-9614-51C8CB689E78}"/>
              </a:ext>
            </a:extLst>
          </p:cNvPr>
          <p:cNvCxnSpPr>
            <a:cxnSpLocks/>
          </p:cNvCxnSpPr>
          <p:nvPr/>
        </p:nvCxnSpPr>
        <p:spPr>
          <a:xfrm flipV="1">
            <a:off x="6726050" y="3925826"/>
            <a:ext cx="15318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840FEB-E1A4-4ACA-A53F-7557F24658A9}"/>
              </a:ext>
            </a:extLst>
          </p:cNvPr>
          <p:cNvSpPr txBox="1"/>
          <p:nvPr/>
        </p:nvSpPr>
        <p:spPr>
          <a:xfrm>
            <a:off x="6933238" y="2955864"/>
            <a:ext cx="1324708" cy="923330"/>
          </a:xfrm>
          <a:prstGeom prst="rect">
            <a:avLst/>
          </a:prstGeom>
          <a:noFill/>
        </p:spPr>
        <p:txBody>
          <a:bodyPr wrap="square" rtlCol="0">
            <a:spAutoFit/>
          </a:bodyPr>
          <a:lstStyle/>
          <a:p>
            <a:pPr algn="ctr"/>
            <a:r>
              <a:rPr lang="en-US" b="1" dirty="0"/>
              <a:t>Generator learns</a:t>
            </a:r>
          </a:p>
          <a:p>
            <a:pPr algn="ctr"/>
            <a:r>
              <a:rPr lang="en-US" b="1" dirty="0"/>
              <a:t>other mode</a:t>
            </a:r>
          </a:p>
        </p:txBody>
      </p:sp>
      <p:cxnSp>
        <p:nvCxnSpPr>
          <p:cNvPr id="31" name="Straight Arrow Connector 30">
            <a:extLst>
              <a:ext uri="{FF2B5EF4-FFF2-40B4-BE49-F238E27FC236}">
                <a16:creationId xmlns:a16="http://schemas.microsoft.com/office/drawing/2014/main" id="{A6E6A235-26C2-4300-87C8-E765B355DFF9}"/>
              </a:ext>
            </a:extLst>
          </p:cNvPr>
          <p:cNvCxnSpPr>
            <a:cxnSpLocks/>
          </p:cNvCxnSpPr>
          <p:nvPr/>
        </p:nvCxnSpPr>
        <p:spPr>
          <a:xfrm flipV="1">
            <a:off x="6785987" y="2175060"/>
            <a:ext cx="4196862" cy="462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FAAD1F-D650-4795-B86A-4091CABD0C66}"/>
              </a:ext>
            </a:extLst>
          </p:cNvPr>
          <p:cNvSpPr txBox="1"/>
          <p:nvPr/>
        </p:nvSpPr>
        <p:spPr>
          <a:xfrm>
            <a:off x="9445667" y="3925826"/>
            <a:ext cx="1650025" cy="923330"/>
          </a:xfrm>
          <a:prstGeom prst="rect">
            <a:avLst/>
          </a:prstGeom>
          <a:noFill/>
        </p:spPr>
        <p:txBody>
          <a:bodyPr wrap="square" rtlCol="0">
            <a:spAutoFit/>
          </a:bodyPr>
          <a:lstStyle/>
          <a:p>
            <a:pPr algn="ctr"/>
            <a:r>
              <a:rPr lang="en-US" b="1" dirty="0"/>
              <a:t>Discriminator learns p = .5 true data</a:t>
            </a:r>
          </a:p>
        </p:txBody>
      </p:sp>
      <p:cxnSp>
        <p:nvCxnSpPr>
          <p:cNvPr id="34" name="Straight Arrow Connector 33">
            <a:extLst>
              <a:ext uri="{FF2B5EF4-FFF2-40B4-BE49-F238E27FC236}">
                <a16:creationId xmlns:a16="http://schemas.microsoft.com/office/drawing/2014/main" id="{BDC3998E-7EED-4E54-8E90-7B7E4981F00B}"/>
              </a:ext>
            </a:extLst>
          </p:cNvPr>
          <p:cNvCxnSpPr>
            <a:cxnSpLocks/>
          </p:cNvCxnSpPr>
          <p:nvPr/>
        </p:nvCxnSpPr>
        <p:spPr>
          <a:xfrm flipV="1">
            <a:off x="9230248" y="3398314"/>
            <a:ext cx="1647092" cy="527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E84C46-8135-41CB-83FF-FD1F7B0C3130}"/>
              </a:ext>
            </a:extLst>
          </p:cNvPr>
          <p:cNvSpPr txBox="1"/>
          <p:nvPr/>
        </p:nvSpPr>
        <p:spPr>
          <a:xfrm>
            <a:off x="9445667" y="858333"/>
            <a:ext cx="1521811" cy="1200329"/>
          </a:xfrm>
          <a:prstGeom prst="rect">
            <a:avLst/>
          </a:prstGeom>
          <a:noFill/>
        </p:spPr>
        <p:txBody>
          <a:bodyPr wrap="square" rtlCol="0">
            <a:spAutoFit/>
          </a:bodyPr>
          <a:lstStyle/>
          <a:p>
            <a:pPr algn="ctr"/>
            <a:r>
              <a:rPr lang="en-US" b="1" dirty="0"/>
              <a:t>Discriminator learns  one mode is true data</a:t>
            </a:r>
          </a:p>
        </p:txBody>
      </p:sp>
      <p:grpSp>
        <p:nvGrpSpPr>
          <p:cNvPr id="60" name="Group 59">
            <a:extLst>
              <a:ext uri="{FF2B5EF4-FFF2-40B4-BE49-F238E27FC236}">
                <a16:creationId xmlns:a16="http://schemas.microsoft.com/office/drawing/2014/main" id="{465E7800-1B3F-41C7-9987-C96F86C57175}"/>
              </a:ext>
            </a:extLst>
          </p:cNvPr>
          <p:cNvGrpSpPr/>
          <p:nvPr/>
        </p:nvGrpSpPr>
        <p:grpSpPr>
          <a:xfrm>
            <a:off x="370719" y="5283534"/>
            <a:ext cx="1129614" cy="1483080"/>
            <a:chOff x="299758" y="4503083"/>
            <a:chExt cx="1129614" cy="1483080"/>
          </a:xfrm>
        </p:grpSpPr>
        <p:sp>
          <p:nvSpPr>
            <p:cNvPr id="14" name="TextBox 13">
              <a:extLst>
                <a:ext uri="{FF2B5EF4-FFF2-40B4-BE49-F238E27FC236}">
                  <a16:creationId xmlns:a16="http://schemas.microsoft.com/office/drawing/2014/main" id="{95C566BA-0C8D-4D30-9E5E-3A2F2D762257}"/>
                </a:ext>
              </a:extLst>
            </p:cNvPr>
            <p:cNvSpPr txBox="1"/>
            <p:nvPr/>
          </p:nvSpPr>
          <p:spPr>
            <a:xfrm>
              <a:off x="299758" y="5062833"/>
              <a:ext cx="1129614" cy="923330"/>
            </a:xfrm>
            <a:prstGeom prst="rect">
              <a:avLst/>
            </a:prstGeom>
            <a:noFill/>
          </p:spPr>
          <p:txBody>
            <a:bodyPr wrap="square" rtlCol="0">
              <a:spAutoFit/>
            </a:bodyPr>
            <a:lstStyle/>
            <a:p>
              <a:pPr algn="ctr"/>
              <a:r>
                <a:rPr lang="en-US" b="1" dirty="0"/>
                <a:t>0</a:t>
              </a:r>
            </a:p>
            <a:p>
              <a:pPr algn="ctr"/>
              <a:r>
                <a:rPr lang="en-US" b="1" dirty="0"/>
                <a:t>Actual data</a:t>
              </a:r>
            </a:p>
          </p:txBody>
        </p:sp>
        <p:sp>
          <p:nvSpPr>
            <p:cNvPr id="59" name="Right Brace 58">
              <a:extLst>
                <a:ext uri="{FF2B5EF4-FFF2-40B4-BE49-F238E27FC236}">
                  <a16:creationId xmlns:a16="http://schemas.microsoft.com/office/drawing/2014/main" id="{683A423D-9EAC-49EE-96CD-81FA2741BD14}"/>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EC9A99DD-AF84-4CAD-9FBC-D425925EB90D}"/>
              </a:ext>
            </a:extLst>
          </p:cNvPr>
          <p:cNvGrpSpPr/>
          <p:nvPr/>
        </p:nvGrpSpPr>
        <p:grpSpPr>
          <a:xfrm>
            <a:off x="1860385" y="5283534"/>
            <a:ext cx="1772532" cy="1206081"/>
            <a:chOff x="299758" y="4503083"/>
            <a:chExt cx="1129614" cy="1206081"/>
          </a:xfrm>
        </p:grpSpPr>
        <p:sp>
          <p:nvSpPr>
            <p:cNvPr id="62" name="TextBox 61">
              <a:extLst>
                <a:ext uri="{FF2B5EF4-FFF2-40B4-BE49-F238E27FC236}">
                  <a16:creationId xmlns:a16="http://schemas.microsoft.com/office/drawing/2014/main" id="{4B2AF194-2BFF-4FA3-BBEF-F8EF02CA40A0}"/>
                </a:ext>
              </a:extLst>
            </p:cNvPr>
            <p:cNvSpPr txBox="1"/>
            <p:nvPr/>
          </p:nvSpPr>
          <p:spPr>
            <a:xfrm>
              <a:off x="299758" y="5062833"/>
              <a:ext cx="1129614" cy="646331"/>
            </a:xfrm>
            <a:prstGeom prst="rect">
              <a:avLst/>
            </a:prstGeom>
            <a:noFill/>
          </p:spPr>
          <p:txBody>
            <a:bodyPr wrap="square" rtlCol="0">
              <a:spAutoFit/>
            </a:bodyPr>
            <a:lstStyle/>
            <a:p>
              <a:pPr algn="ctr"/>
              <a:r>
                <a:rPr lang="en-US" b="1" dirty="0"/>
                <a:t>1</a:t>
              </a:r>
            </a:p>
            <a:p>
              <a:pPr algn="ctr"/>
              <a:r>
                <a:rPr lang="en-US" b="1" dirty="0"/>
                <a:t>Train generator</a:t>
              </a:r>
            </a:p>
          </p:txBody>
        </p:sp>
        <p:sp>
          <p:nvSpPr>
            <p:cNvPr id="63" name="Right Brace 62">
              <a:extLst>
                <a:ext uri="{FF2B5EF4-FFF2-40B4-BE49-F238E27FC236}">
                  <a16:creationId xmlns:a16="http://schemas.microsoft.com/office/drawing/2014/main" id="{450B7B72-0A1B-4560-80A6-9DE7A71C618F}"/>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0C106FAB-E53F-48D1-814C-1C4F469CEDB8}"/>
              </a:ext>
            </a:extLst>
          </p:cNvPr>
          <p:cNvGrpSpPr/>
          <p:nvPr/>
        </p:nvGrpSpPr>
        <p:grpSpPr>
          <a:xfrm>
            <a:off x="4366550" y="5284815"/>
            <a:ext cx="2013053" cy="1206081"/>
            <a:chOff x="299758" y="4503083"/>
            <a:chExt cx="1129614" cy="1206081"/>
          </a:xfrm>
        </p:grpSpPr>
        <p:sp>
          <p:nvSpPr>
            <p:cNvPr id="65" name="TextBox 64">
              <a:extLst>
                <a:ext uri="{FF2B5EF4-FFF2-40B4-BE49-F238E27FC236}">
                  <a16:creationId xmlns:a16="http://schemas.microsoft.com/office/drawing/2014/main" id="{89D53338-B311-4488-B07A-65B5F15E9A9A}"/>
                </a:ext>
              </a:extLst>
            </p:cNvPr>
            <p:cNvSpPr txBox="1"/>
            <p:nvPr/>
          </p:nvSpPr>
          <p:spPr>
            <a:xfrm>
              <a:off x="299758" y="5062833"/>
              <a:ext cx="1129614" cy="646331"/>
            </a:xfrm>
            <a:prstGeom prst="rect">
              <a:avLst/>
            </a:prstGeom>
            <a:noFill/>
          </p:spPr>
          <p:txBody>
            <a:bodyPr wrap="square" rtlCol="0">
              <a:spAutoFit/>
            </a:bodyPr>
            <a:lstStyle/>
            <a:p>
              <a:pPr algn="ctr"/>
              <a:r>
                <a:rPr lang="en-US" b="1" dirty="0"/>
                <a:t>2</a:t>
              </a:r>
            </a:p>
            <a:p>
              <a:pPr algn="ctr"/>
              <a:r>
                <a:rPr lang="en-US" b="1" dirty="0"/>
                <a:t>Train discriminator</a:t>
              </a:r>
            </a:p>
          </p:txBody>
        </p:sp>
        <p:sp>
          <p:nvSpPr>
            <p:cNvPr id="66" name="Right Brace 65">
              <a:extLst>
                <a:ext uri="{FF2B5EF4-FFF2-40B4-BE49-F238E27FC236}">
                  <a16:creationId xmlns:a16="http://schemas.microsoft.com/office/drawing/2014/main" id="{194BF8C6-C0EE-479B-A7E7-424E11EDC59C}"/>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64FA8C9E-E738-4D43-9492-9DDE8D2D45E1}"/>
              </a:ext>
            </a:extLst>
          </p:cNvPr>
          <p:cNvGrpSpPr/>
          <p:nvPr/>
        </p:nvGrpSpPr>
        <p:grpSpPr>
          <a:xfrm>
            <a:off x="7039127" y="5283534"/>
            <a:ext cx="2013053" cy="1206081"/>
            <a:chOff x="299758" y="4503083"/>
            <a:chExt cx="1129614" cy="1206081"/>
          </a:xfrm>
        </p:grpSpPr>
        <p:sp>
          <p:nvSpPr>
            <p:cNvPr id="68" name="TextBox 67">
              <a:extLst>
                <a:ext uri="{FF2B5EF4-FFF2-40B4-BE49-F238E27FC236}">
                  <a16:creationId xmlns:a16="http://schemas.microsoft.com/office/drawing/2014/main" id="{D4E13AFD-B2D9-46FC-8E38-B89F74763FAB}"/>
                </a:ext>
              </a:extLst>
            </p:cNvPr>
            <p:cNvSpPr txBox="1"/>
            <p:nvPr/>
          </p:nvSpPr>
          <p:spPr>
            <a:xfrm>
              <a:off x="299758" y="5062833"/>
              <a:ext cx="1129614" cy="646331"/>
            </a:xfrm>
            <a:prstGeom prst="rect">
              <a:avLst/>
            </a:prstGeom>
            <a:noFill/>
          </p:spPr>
          <p:txBody>
            <a:bodyPr wrap="square" rtlCol="0">
              <a:spAutoFit/>
            </a:bodyPr>
            <a:lstStyle/>
            <a:p>
              <a:pPr algn="ctr"/>
              <a:r>
                <a:rPr lang="en-US" b="1" dirty="0"/>
                <a:t>3</a:t>
              </a:r>
            </a:p>
            <a:p>
              <a:pPr algn="ctr"/>
              <a:r>
                <a:rPr lang="en-US" b="1" dirty="0"/>
                <a:t>Train generator</a:t>
              </a:r>
            </a:p>
          </p:txBody>
        </p:sp>
        <p:sp>
          <p:nvSpPr>
            <p:cNvPr id="69" name="Right Brace 68">
              <a:extLst>
                <a:ext uri="{FF2B5EF4-FFF2-40B4-BE49-F238E27FC236}">
                  <a16:creationId xmlns:a16="http://schemas.microsoft.com/office/drawing/2014/main" id="{F047310B-6A7B-47FF-A129-50805CA44B23}"/>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534FAB06-A794-4F83-9398-4D23D6676B4F}"/>
              </a:ext>
            </a:extLst>
          </p:cNvPr>
          <p:cNvGrpSpPr/>
          <p:nvPr/>
        </p:nvGrpSpPr>
        <p:grpSpPr>
          <a:xfrm>
            <a:off x="9542004" y="5283534"/>
            <a:ext cx="2013053" cy="1206081"/>
            <a:chOff x="299758" y="4503083"/>
            <a:chExt cx="1129614" cy="1206081"/>
          </a:xfrm>
        </p:grpSpPr>
        <p:sp>
          <p:nvSpPr>
            <p:cNvPr id="71" name="TextBox 70">
              <a:extLst>
                <a:ext uri="{FF2B5EF4-FFF2-40B4-BE49-F238E27FC236}">
                  <a16:creationId xmlns:a16="http://schemas.microsoft.com/office/drawing/2014/main" id="{8919AEE5-0281-4948-B558-D09A6DB6977F}"/>
                </a:ext>
              </a:extLst>
            </p:cNvPr>
            <p:cNvSpPr txBox="1"/>
            <p:nvPr/>
          </p:nvSpPr>
          <p:spPr>
            <a:xfrm>
              <a:off x="299758" y="5062833"/>
              <a:ext cx="1129614" cy="646331"/>
            </a:xfrm>
            <a:prstGeom prst="rect">
              <a:avLst/>
            </a:prstGeom>
            <a:noFill/>
          </p:spPr>
          <p:txBody>
            <a:bodyPr wrap="square" rtlCol="0">
              <a:spAutoFit/>
            </a:bodyPr>
            <a:lstStyle/>
            <a:p>
              <a:pPr algn="ctr"/>
              <a:r>
                <a:rPr lang="en-US" b="1" dirty="0"/>
                <a:t>4</a:t>
              </a:r>
            </a:p>
            <a:p>
              <a:pPr algn="ctr"/>
              <a:r>
                <a:rPr lang="en-US" b="1" dirty="0"/>
                <a:t>Train discriminator</a:t>
              </a:r>
            </a:p>
          </p:txBody>
        </p:sp>
        <p:sp>
          <p:nvSpPr>
            <p:cNvPr id="72" name="Right Brace 71">
              <a:extLst>
                <a:ext uri="{FF2B5EF4-FFF2-40B4-BE49-F238E27FC236}">
                  <a16:creationId xmlns:a16="http://schemas.microsoft.com/office/drawing/2014/main" id="{C9EA17AD-A63D-47C5-B401-FD0488CBB6F2}"/>
                </a:ext>
              </a:extLst>
            </p:cNvPr>
            <p:cNvSpPr/>
            <p:nvPr/>
          </p:nvSpPr>
          <p:spPr>
            <a:xfrm rot="5400000">
              <a:off x="688039" y="4114802"/>
              <a:ext cx="353052" cy="11296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7" name="Title 1">
            <a:extLst>
              <a:ext uri="{FF2B5EF4-FFF2-40B4-BE49-F238E27FC236}">
                <a16:creationId xmlns:a16="http://schemas.microsoft.com/office/drawing/2014/main" id="{47B2DDA8-7C27-4C19-88D0-86F35CCCAECD}"/>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Mode collapse and training failure   </a:t>
            </a:r>
            <a:endParaRPr lang="en-US" sz="4000" dirty="0">
              <a:latin typeface="+mn-lt"/>
            </a:endParaRPr>
          </a:p>
        </p:txBody>
      </p:sp>
    </p:spTree>
    <p:extLst>
      <p:ext uri="{BB962C8B-B14F-4D97-AF65-F5344CB8AC3E}">
        <p14:creationId xmlns:p14="http://schemas.microsoft.com/office/powerpoint/2010/main" val="1256724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Loss Functions for GANs</a:t>
            </a:r>
          </a:p>
        </p:txBody>
      </p:sp>
    </p:spTree>
    <p:extLst>
      <p:ext uri="{BB962C8B-B14F-4D97-AF65-F5344CB8AC3E}">
        <p14:creationId xmlns:p14="http://schemas.microsoft.com/office/powerpoint/2010/main" val="1473719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b="-669903"/>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minimum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a:latin typeface="+mn-lt"/>
                    <a:cs typeface="Segoe UI" panose="020B0502040204020203" pitchFamily="34" charset="0"/>
                  </a:rPr>
                  <a:t>earthmover metric</a:t>
                </a:r>
                <a:r>
                  <a:rPr lang="en-US" sz="2800" dirty="0">
                    <a:latin typeface="+mn-lt"/>
                    <a:cs typeface="Segoe UI" panose="020B0502040204020203" pitchFamily="34" charset="0"/>
                  </a:rPr>
                  <a:t> </a:t>
                </a: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fontScale="92500"/>
          </a:bodyPr>
          <a:lstStyle/>
          <a:p>
            <a:pPr marL="0" indent="0">
              <a:buNone/>
            </a:pPr>
            <a:r>
              <a:rPr lang="en-US" dirty="0"/>
              <a:t>Images generated by state-of-the-art SN-GAN model, </a:t>
            </a:r>
            <a:r>
              <a:rPr lang="en-US" dirty="0" err="1">
                <a:hlinkClick r:id="rId2"/>
              </a:rPr>
              <a:t>Miyato</a:t>
            </a:r>
            <a:r>
              <a:rPr lang="en-US" dirty="0">
                <a:hlinkClick r:id="rId2"/>
              </a:rPr>
              <a:t>, et. al., 2018</a:t>
            </a:r>
            <a:endParaRPr lang="en-US" dirty="0"/>
          </a:p>
        </p:txBody>
      </p:sp>
      <p:pic>
        <p:nvPicPr>
          <p:cNvPr id="7" name="Picture 6">
            <a:extLst>
              <a:ext uri="{FF2B5EF4-FFF2-40B4-BE49-F238E27FC236}">
                <a16:creationId xmlns:a16="http://schemas.microsoft.com/office/drawing/2014/main" id="{6F6F0C0C-BE29-4F83-A753-B00EAE021D2D}"/>
              </a:ext>
            </a:extLst>
          </p:cNvPr>
          <p:cNvPicPr>
            <a:picLocks noChangeAspect="1"/>
          </p:cNvPicPr>
          <p:nvPr/>
        </p:nvPicPr>
        <p:blipFill>
          <a:blip r:embed="rId3"/>
          <a:stretch>
            <a:fillRect/>
          </a:stretch>
        </p:blipFill>
        <p:spPr>
          <a:xfrm>
            <a:off x="703576" y="2404519"/>
            <a:ext cx="3432420" cy="3734345"/>
          </a:xfrm>
          <a:prstGeom prst="rect">
            <a:avLst/>
          </a:prstGeom>
        </p:spPr>
      </p:pic>
      <p:pic>
        <p:nvPicPr>
          <p:cNvPr id="9" name="Picture 8">
            <a:extLst>
              <a:ext uri="{FF2B5EF4-FFF2-40B4-BE49-F238E27FC236}">
                <a16:creationId xmlns:a16="http://schemas.microsoft.com/office/drawing/2014/main" id="{B70F5382-F49C-4581-A9C9-C59FBB20F80D}"/>
              </a:ext>
            </a:extLst>
          </p:cNvPr>
          <p:cNvPicPr>
            <a:picLocks noChangeAspect="1"/>
          </p:cNvPicPr>
          <p:nvPr/>
        </p:nvPicPr>
        <p:blipFill>
          <a:blip r:embed="rId4"/>
          <a:stretch>
            <a:fillRect/>
          </a:stretch>
        </p:blipFill>
        <p:spPr>
          <a:xfrm>
            <a:off x="4339744" y="2358630"/>
            <a:ext cx="3432002" cy="3734344"/>
          </a:xfrm>
          <a:prstGeom prst="rect">
            <a:avLst/>
          </a:prstGeom>
        </p:spPr>
      </p:pic>
      <p:pic>
        <p:nvPicPr>
          <p:cNvPr id="11" name="Picture 10">
            <a:extLst>
              <a:ext uri="{FF2B5EF4-FFF2-40B4-BE49-F238E27FC236}">
                <a16:creationId xmlns:a16="http://schemas.microsoft.com/office/drawing/2014/main" id="{94BDA92E-4117-4B4B-9AD0-CB5A054ADB69}"/>
              </a:ext>
            </a:extLst>
          </p:cNvPr>
          <p:cNvPicPr>
            <a:picLocks noChangeAspect="1"/>
          </p:cNvPicPr>
          <p:nvPr/>
        </p:nvPicPr>
        <p:blipFill>
          <a:blip r:embed="rId5"/>
          <a:stretch>
            <a:fillRect/>
          </a:stretch>
        </p:blipFill>
        <p:spPr>
          <a:xfrm>
            <a:off x="7975493" y="2305928"/>
            <a:ext cx="3532881" cy="3787045"/>
          </a:xfrm>
          <a:prstGeom prst="rect">
            <a:avLst/>
          </a:prstGeom>
        </p:spPr>
      </p:pic>
      <p:sp>
        <p:nvSpPr>
          <p:cNvPr id="12" name="Content Placeholder 2">
            <a:extLst>
              <a:ext uri="{FF2B5EF4-FFF2-40B4-BE49-F238E27FC236}">
                <a16:creationId xmlns:a16="http://schemas.microsoft.com/office/drawing/2014/main" id="{2E254F17-0553-46F9-8115-B31E41CF1CDD}"/>
              </a:ext>
            </a:extLst>
          </p:cNvPr>
          <p:cNvSpPr txBox="1">
            <a:spLocks/>
          </p:cNvSpPr>
          <p:nvPr/>
        </p:nvSpPr>
        <p:spPr>
          <a:xfrm>
            <a:off x="4545599" y="6353176"/>
            <a:ext cx="3469689" cy="5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128x128 color images</a:t>
            </a:r>
          </a:p>
        </p:txBody>
      </p:sp>
    </p:spTree>
    <p:extLst>
      <p:ext uri="{BB962C8B-B14F-4D97-AF65-F5344CB8AC3E}">
        <p14:creationId xmlns:p14="http://schemas.microsoft.com/office/powerpoint/2010/main" val="186741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GAN Models</a:t>
            </a:r>
          </a:p>
        </p:txBody>
      </p:sp>
    </p:spTree>
    <p:extLst>
      <p:ext uri="{BB962C8B-B14F-4D97-AF65-F5344CB8AC3E}">
        <p14:creationId xmlns:p14="http://schemas.microsoft.com/office/powerpoint/2010/main" val="3474273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Generative Models and GANs</a:t>
            </a:r>
          </a:p>
        </p:txBody>
      </p:sp>
    </p:spTree>
    <p:extLst>
      <p:ext uri="{BB962C8B-B14F-4D97-AF65-F5344CB8AC3E}">
        <p14:creationId xmlns:p14="http://schemas.microsoft.com/office/powerpoint/2010/main" val="3065438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Advances in GAN Models</a:t>
            </a:r>
          </a:p>
        </p:txBody>
      </p:sp>
    </p:spTree>
    <p:extLst>
      <p:ext uri="{BB962C8B-B14F-4D97-AF65-F5344CB8AC3E}">
        <p14:creationId xmlns:p14="http://schemas.microsoft.com/office/powerpoint/2010/main" val="3036808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a:t>
            </a:r>
          </a:p>
          <a:p>
            <a:r>
              <a:rPr lang="en-US" sz="2800" dirty="0">
                <a:latin typeface="+mn-lt"/>
                <a:cs typeface="Segoe UI" panose="020B0502040204020203" pitchFamily="34" charset="0"/>
              </a:rPr>
              <a:t> An very incomplete list of key advances: </a:t>
            </a:r>
          </a:p>
          <a:p>
            <a:pPr marL="0" indent="0">
              <a:buNone/>
            </a:pPr>
            <a:endParaRPr lang="en-US" sz="2800" dirty="0">
              <a:latin typeface="+mn-lt"/>
              <a:cs typeface="Segoe UI" panose="020B0502040204020203" pitchFamily="34" charset="0"/>
            </a:endParaRP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3862814036"/>
              </p:ext>
            </p:extLst>
          </p:nvPr>
        </p:nvGraphicFramePr>
        <p:xfrm>
          <a:off x="74294" y="2385907"/>
          <a:ext cx="11995785" cy="4145280"/>
        </p:xfrm>
        <a:graphic>
          <a:graphicData uri="http://schemas.openxmlformats.org/drawingml/2006/table">
            <a:tbl>
              <a:tblPr firstRow="1" bandRow="1">
                <a:tableStyleId>{5C22544A-7EE6-4342-B048-85BDC9FD1C3A}</a:tableStyleId>
              </a:tblPr>
              <a:tblGrid>
                <a:gridCol w="3936412">
                  <a:extLst>
                    <a:ext uri="{9D8B030D-6E8A-4147-A177-3AD203B41FA5}">
                      <a16:colId xmlns:a16="http://schemas.microsoft.com/office/drawing/2014/main" val="2291288903"/>
                    </a:ext>
                  </a:extLst>
                </a:gridCol>
                <a:gridCol w="6053982">
                  <a:extLst>
                    <a:ext uri="{9D8B030D-6E8A-4147-A177-3AD203B41FA5}">
                      <a16:colId xmlns:a16="http://schemas.microsoft.com/office/drawing/2014/main" val="4001521776"/>
                    </a:ext>
                  </a:extLst>
                </a:gridCol>
                <a:gridCol w="200539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2014</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Use conditional distribution to generate specific images</a:t>
                      </a:r>
                    </a:p>
                  </a:txBody>
                  <a:tcPr/>
                </a:tc>
                <a:tc>
                  <a:txBody>
                    <a:bodyPr/>
                    <a:lstStyle/>
                    <a:p>
                      <a:r>
                        <a:rPr lang="en-US" dirty="0">
                          <a:solidFill>
                            <a:schemeClr val="tx1"/>
                          </a:solidFill>
                        </a:rPr>
                        <a:t>2014</a:t>
                      </a:r>
                    </a:p>
                  </a:txBody>
                  <a:tcPr/>
                </a:tc>
                <a:extLst>
                  <a:ext uri="{0D108BD9-81ED-4DB2-BD59-A6C34878D82A}">
                    <a16:rowId xmlns:a16="http://schemas.microsoft.com/office/drawing/2014/main" val="2184962927"/>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Conditional GAN introduced by </a:t>
            </a: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endParaRPr lang="en-US" sz="2800" dirty="0">
              <a:cs typeface="Segoe UI" panose="020B0502040204020203" pitchFamily="34" charset="0"/>
            </a:endParaRPr>
          </a:p>
          <a:p>
            <a:r>
              <a:rPr lang="en-US" sz="2800" dirty="0">
                <a:latin typeface="+mn-lt"/>
                <a:cs typeface="Segoe UI" panose="020B0502040204020203" pitchFamily="34" charset="0"/>
              </a:rPr>
              <a:t>Image generation in unconditional GANs is constrained </a:t>
            </a:r>
          </a:p>
          <a:p>
            <a:pPr lvl="1"/>
            <a:r>
              <a:rPr lang="en-US" sz="2400" dirty="0">
                <a:latin typeface="+mn-lt"/>
                <a:cs typeface="Segoe UI" panose="020B0502040204020203" pitchFamily="34" charset="0"/>
              </a:rPr>
              <a:t>Unconstrained GAN produces inconsistent results    </a:t>
            </a:r>
          </a:p>
          <a:p>
            <a:r>
              <a:rPr lang="en-US" sz="2800" dirty="0">
                <a:latin typeface="+mn-lt"/>
                <a:cs typeface="Segoe UI" panose="020B0502040204020203" pitchFamily="34" charset="0"/>
              </a:rPr>
              <a:t>An early advance in making GANs practical  </a:t>
            </a:r>
          </a:p>
          <a:p>
            <a:pPr lvl="1"/>
            <a:r>
              <a:rPr lang="en-US" sz="2400" dirty="0">
                <a:latin typeface="+mn-lt"/>
                <a:cs typeface="Segoe UI" panose="020B0502040204020203" pitchFamily="34" charset="0"/>
              </a:rPr>
              <a:t>Using conditioning variable constrains generation of images </a:t>
            </a:r>
          </a:p>
          <a:p>
            <a:r>
              <a:rPr lang="en-US" sz="2800" dirty="0">
                <a:latin typeface="+mn-lt"/>
                <a:cs typeface="Segoe UI" panose="020B0502040204020203" pitchFamily="34" charset="0"/>
              </a:rPr>
              <a:t>Idea used in many modern architectures    </a:t>
            </a:r>
          </a:p>
        </p:txBody>
      </p:sp>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341951"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Formulate </a:t>
                </a:r>
                <a:r>
                  <a:rPr lang="en-US" sz="2800" b="1" dirty="0">
                    <a:latin typeface="+mn-lt"/>
                    <a:cs typeface="Segoe UI" panose="020B0502040204020203" pitchFamily="34" charset="0"/>
                  </a:rPr>
                  <a:t>conditional loss function</a:t>
                </a:r>
                <a:r>
                  <a:rPr lang="en-US" sz="2800" dirty="0">
                    <a:latin typeface="+mn-lt"/>
                    <a:cs typeface="Segoe UI" panose="020B0502040204020203" pitchFamily="34" charset="0"/>
                  </a:rPr>
                  <a:t>     </a:t>
                </a:r>
              </a:p>
              <a:p>
                <a:pPr marL="399915"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a:rPr lang="en-US" sz="2400" b="0" i="1" smtClean="0">
                                  <a:latin typeface="Cambria Math" panose="02040503050406030204" pitchFamily="18" charset="0"/>
                                </a:rPr>
                                <m:t> </m:t>
                              </m:r>
                            </m:e>
                          </m:func>
                        </m:e>
                      </m:func>
                    </m:oMath>
                  </m:oMathPara>
                </a14:m>
                <a:endParaRPr lang="en-US" sz="2400" dirty="0">
                  <a:latin typeface="+mn-lt"/>
                  <a:cs typeface="Segoe UI" panose="020B0502040204020203" pitchFamily="34" charset="0"/>
                </a:endParaRPr>
              </a:p>
              <a:p>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𝐷</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𝐷</m:t>
                            </m:r>
                          </m:sub>
                        </m:sSub>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𝐺</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𝐺</m:t>
                            </m:r>
                          </m:sub>
                        </m:sSub>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𝑧</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e>
                    </m:d>
                  </m:oMath>
                </a14:m>
                <a:r>
                  <a:rPr lang="en-US" sz="2800" dirty="0">
                    <a:latin typeface="+mn-lt"/>
                    <a:cs typeface="Segoe UI" panose="020B0502040204020203" pitchFamily="34" charset="0"/>
                  </a:rPr>
                  <a:t> are now conditional on exogenous vector y</a:t>
                </a:r>
              </a:p>
              <a:p>
                <a:r>
                  <a:rPr lang="en-US" sz="2800" dirty="0">
                    <a:latin typeface="+mn-lt"/>
                    <a:cs typeface="Segoe UI" panose="020B0502040204020203" pitchFamily="34" charset="0"/>
                  </a:rPr>
                  <a:t>What are y values?   </a:t>
                </a:r>
              </a:p>
              <a:p>
                <a:pPr lvl="1"/>
                <a:r>
                  <a:rPr lang="en-US" sz="2400" dirty="0">
                    <a:latin typeface="+mn-lt"/>
                    <a:cs typeface="Segoe UI" panose="020B0502040204020203" pitchFamily="34" charset="0"/>
                  </a:rPr>
                  <a:t>Labels of image to be generated   </a:t>
                </a:r>
              </a:p>
              <a:p>
                <a:pPr lvl="1"/>
                <a:r>
                  <a:rPr lang="en-US" sz="2400" dirty="0">
                    <a:latin typeface="+mn-lt"/>
                    <a:cs typeface="Segoe UI" panose="020B0502040204020203" pitchFamily="34" charset="0"/>
                  </a:rPr>
                  <a:t>Example, an image caption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341951" cy="5570012"/>
              </a:xfrm>
              <a:blipFill>
                <a:blip r:embed="rId3"/>
                <a:stretch>
                  <a:fillRect l="-1075" t="-1094"/>
                </a:stretch>
              </a:blipFill>
            </p:spPr>
            <p:txBody>
              <a:bodyPr/>
              <a:lstStyle/>
              <a:p>
                <a:r>
                  <a:rPr lang="en-US">
                    <a:noFill/>
                  </a:rPr>
                  <a:t> </a:t>
                </a:r>
              </a:p>
            </p:txBody>
          </p:sp>
        </mc:Fallback>
      </mc:AlternateContent>
    </p:spTree>
    <p:extLst>
      <p:ext uri="{BB962C8B-B14F-4D97-AF65-F5344CB8AC3E}">
        <p14:creationId xmlns:p14="http://schemas.microsoft.com/office/powerpoint/2010/main" val="27560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5" name="Picture 4">
            <a:extLst>
              <a:ext uri="{FF2B5EF4-FFF2-40B4-BE49-F238E27FC236}">
                <a16:creationId xmlns:a16="http://schemas.microsoft.com/office/drawing/2014/main" id="{CF482EAD-BCA7-AD43-7103-F37998B0FF69}"/>
              </a:ext>
            </a:extLst>
          </p:cNvPr>
          <p:cNvPicPr>
            <a:picLocks noChangeAspect="1"/>
          </p:cNvPicPr>
          <p:nvPr/>
        </p:nvPicPr>
        <p:blipFill>
          <a:blip r:embed="rId3"/>
          <a:stretch>
            <a:fillRect/>
          </a:stretch>
        </p:blipFill>
        <p:spPr>
          <a:xfrm>
            <a:off x="3206115" y="1712461"/>
            <a:ext cx="5638764" cy="4828942"/>
          </a:xfrm>
          <a:prstGeom prst="rect">
            <a:avLst/>
          </a:prstGeom>
        </p:spPr>
      </p:pic>
      <p:sp>
        <p:nvSpPr>
          <p:cNvPr id="6" name="Content Placeholder 2">
            <a:extLst>
              <a:ext uri="{FF2B5EF4-FFF2-40B4-BE49-F238E27FC236}">
                <a16:creationId xmlns:a16="http://schemas.microsoft.com/office/drawing/2014/main" id="{F6498697-8D5F-D755-8630-124BED940716}"/>
              </a:ext>
            </a:extLst>
          </p:cNvPr>
          <p:cNvSpPr txBox="1">
            <a:spLocks/>
          </p:cNvSpPr>
          <p:nvPr/>
        </p:nvSpPr>
        <p:spPr>
          <a:xfrm>
            <a:off x="10090770" y="3925673"/>
            <a:ext cx="1909783"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Exogenous variable vector, </a:t>
            </a:r>
            <a:r>
              <a:rPr lang="en-US" sz="2800" b="1" dirty="0">
                <a:latin typeface="+mn-lt"/>
                <a:cs typeface="Segoe UI" panose="020B0502040204020203" pitchFamily="34" charset="0"/>
              </a:rPr>
              <a:t>y</a:t>
            </a:r>
          </a:p>
        </p:txBody>
      </p:sp>
      <p:cxnSp>
        <p:nvCxnSpPr>
          <p:cNvPr id="8" name="Straight Arrow Connector 7">
            <a:extLst>
              <a:ext uri="{FF2B5EF4-FFF2-40B4-BE49-F238E27FC236}">
                <a16:creationId xmlns:a16="http://schemas.microsoft.com/office/drawing/2014/main" id="{3B7FCA9C-031D-0FA8-74EB-D9340303FDF5}"/>
              </a:ext>
            </a:extLst>
          </p:cNvPr>
          <p:cNvCxnSpPr>
            <a:cxnSpLocks/>
            <a:stCxn id="6" idx="1"/>
          </p:cNvCxnSpPr>
          <p:nvPr/>
        </p:nvCxnSpPr>
        <p:spPr>
          <a:xfrm flipH="1" flipV="1">
            <a:off x="8715375" y="3437350"/>
            <a:ext cx="1375395" cy="1217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71BAB1-2065-FD7B-94F0-4A2A5ECF6046}"/>
              </a:ext>
            </a:extLst>
          </p:cNvPr>
          <p:cNvCxnSpPr>
            <a:cxnSpLocks/>
            <a:stCxn id="6" idx="1"/>
          </p:cNvCxnSpPr>
          <p:nvPr/>
        </p:nvCxnSpPr>
        <p:spPr>
          <a:xfrm flipH="1">
            <a:off x="8486775" y="4654762"/>
            <a:ext cx="1603995" cy="13875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AD58D0F9-2B03-FDEF-BE2F-5A5BF62AA458}"/>
              </a:ext>
            </a:extLst>
          </p:cNvPr>
          <p:cNvSpPr txBox="1">
            <a:spLocks/>
          </p:cNvSpPr>
          <p:nvPr/>
        </p:nvSpPr>
        <p:spPr>
          <a:xfrm>
            <a:off x="379514" y="1979173"/>
            <a:ext cx="2382475"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Concatenated real and fake data vectors, </a:t>
            </a:r>
            <a:r>
              <a:rPr lang="en-US" sz="2800" b="1" dirty="0">
                <a:latin typeface="+mn-lt"/>
                <a:cs typeface="Segoe UI" panose="020B0502040204020203" pitchFamily="34" charset="0"/>
              </a:rPr>
              <a:t>x</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32925AB-5CB0-C26B-4382-AA186C88482F}"/>
                  </a:ext>
                </a:extLst>
              </p:cNvPr>
              <p:cNvSpPr txBox="1">
                <a:spLocks/>
              </p:cNvSpPr>
              <p:nvPr/>
            </p:nvSpPr>
            <p:spPr>
              <a:xfrm>
                <a:off x="9801616" y="1514475"/>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discriminator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18" name="Content Placeholder 2">
                <a:extLst>
                  <a:ext uri="{FF2B5EF4-FFF2-40B4-BE49-F238E27FC236}">
                    <a16:creationId xmlns:a16="http://schemas.microsoft.com/office/drawing/2014/main" id="{E32925AB-5CB0-C26B-4382-AA186C88482F}"/>
                  </a:ext>
                </a:extLst>
              </p:cNvPr>
              <p:cNvSpPr txBox="1">
                <a:spLocks noRot="1" noChangeAspect="1" noMove="1" noResize="1" noEditPoints="1" noAdjustHandles="1" noChangeArrowheads="1" noChangeShapeType="1" noTextEdit="1"/>
              </p:cNvSpPr>
              <p:nvPr/>
            </p:nvSpPr>
            <p:spPr>
              <a:xfrm>
                <a:off x="9801616" y="1514475"/>
                <a:ext cx="2198937" cy="1831079"/>
              </a:xfrm>
              <a:prstGeom prst="rect">
                <a:avLst/>
              </a:prstGeom>
              <a:blipFill>
                <a:blip r:embed="rId4"/>
                <a:stretch>
                  <a:fillRect l="-5817" t="-2990" r="-4709"/>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6661CBE-3263-602B-A915-E6E4750FF235}"/>
              </a:ext>
            </a:extLst>
          </p:cNvPr>
          <p:cNvCxnSpPr>
            <a:cxnSpLocks/>
            <a:stCxn id="18" idx="1"/>
          </p:cNvCxnSpPr>
          <p:nvPr/>
        </p:nvCxnSpPr>
        <p:spPr>
          <a:xfrm flipH="1" flipV="1">
            <a:off x="6450904" y="2073058"/>
            <a:ext cx="3350712" cy="356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B3C1B4A7-3417-EDF3-74E8-A31DE7CB87EB}"/>
                  </a:ext>
                </a:extLst>
              </p:cNvPr>
              <p:cNvSpPr txBox="1">
                <a:spLocks/>
              </p:cNvSpPr>
              <p:nvPr/>
            </p:nvSpPr>
            <p:spPr>
              <a:xfrm>
                <a:off x="471282" y="4640998"/>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generator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B3C1B4A7-3417-EDF3-74E8-A31DE7CB87EB}"/>
                  </a:ext>
                </a:extLst>
              </p:cNvPr>
              <p:cNvSpPr txBox="1">
                <a:spLocks noRot="1" noChangeAspect="1" noMove="1" noResize="1" noEditPoints="1" noAdjustHandles="1" noChangeArrowheads="1" noChangeShapeType="1" noTextEdit="1"/>
              </p:cNvSpPr>
              <p:nvPr/>
            </p:nvSpPr>
            <p:spPr>
              <a:xfrm>
                <a:off x="471282" y="4640998"/>
                <a:ext cx="2198937" cy="1831079"/>
              </a:xfrm>
              <a:prstGeom prst="rect">
                <a:avLst/>
              </a:prstGeom>
              <a:blipFill>
                <a:blip r:embed="rId5"/>
                <a:stretch>
                  <a:fillRect l="-5540" t="-29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172701E-8958-5911-1040-BBF47BD415A7}"/>
              </a:ext>
            </a:extLst>
          </p:cNvPr>
          <p:cNvCxnSpPr>
            <a:cxnSpLocks/>
            <a:stCxn id="22" idx="3"/>
          </p:cNvCxnSpPr>
          <p:nvPr/>
        </p:nvCxnSpPr>
        <p:spPr>
          <a:xfrm flipV="1">
            <a:off x="2670219" y="4383610"/>
            <a:ext cx="2183617" cy="1172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2A3ED0-2614-02E8-682F-B875F4ABB15C}"/>
              </a:ext>
            </a:extLst>
          </p:cNvPr>
          <p:cNvCxnSpPr>
            <a:cxnSpLocks/>
            <a:stCxn id="17" idx="3"/>
          </p:cNvCxnSpPr>
          <p:nvPr/>
        </p:nvCxnSpPr>
        <p:spPr>
          <a:xfrm>
            <a:off x="2761989" y="2708262"/>
            <a:ext cx="1154121" cy="3197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CF1C97-8385-29B4-9FBB-6C5EDE14E252}"/>
              </a:ext>
            </a:extLst>
          </p:cNvPr>
          <p:cNvCxnSpPr>
            <a:cxnSpLocks/>
            <a:stCxn id="17" idx="3"/>
          </p:cNvCxnSpPr>
          <p:nvPr/>
        </p:nvCxnSpPr>
        <p:spPr>
          <a:xfrm>
            <a:off x="2761989" y="2708262"/>
            <a:ext cx="701458" cy="637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35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36" name="Picture 35">
            <a:extLst>
              <a:ext uri="{FF2B5EF4-FFF2-40B4-BE49-F238E27FC236}">
                <a16:creationId xmlns:a16="http://schemas.microsoft.com/office/drawing/2014/main" id="{85CA7B5C-AD17-2E06-ABDD-2D1FB376CF1C}"/>
              </a:ext>
            </a:extLst>
          </p:cNvPr>
          <p:cNvPicPr>
            <a:picLocks noChangeAspect="1"/>
          </p:cNvPicPr>
          <p:nvPr/>
        </p:nvPicPr>
        <p:blipFill>
          <a:blip r:embed="rId3"/>
          <a:stretch>
            <a:fillRect/>
          </a:stretch>
        </p:blipFill>
        <p:spPr>
          <a:xfrm>
            <a:off x="1211580" y="1363986"/>
            <a:ext cx="9673016" cy="4447276"/>
          </a:xfrm>
          <a:prstGeom prst="rect">
            <a:avLst/>
          </a:prstGeom>
        </p:spPr>
      </p:pic>
      <p:sp>
        <p:nvSpPr>
          <p:cNvPr id="37" name="Content Placeholder 2">
            <a:extLst>
              <a:ext uri="{FF2B5EF4-FFF2-40B4-BE49-F238E27FC236}">
                <a16:creationId xmlns:a16="http://schemas.microsoft.com/office/drawing/2014/main" id="{7C9FB8FC-565C-FB45-1B4C-902E809C7F56}"/>
              </a:ext>
            </a:extLst>
          </p:cNvPr>
          <p:cNvSpPr txBox="1">
            <a:spLocks/>
          </p:cNvSpPr>
          <p:nvPr/>
        </p:nvSpPr>
        <p:spPr>
          <a:xfrm>
            <a:off x="379514" y="5839836"/>
            <a:ext cx="11691534" cy="63349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latin typeface="+mn-lt"/>
                <a:cs typeface="Segoe UI" panose="020B0502040204020203" pitchFamily="34" charset="0"/>
              </a:rPr>
              <a:t>Examples of tags and conditional image generation </a:t>
            </a:r>
          </a:p>
          <a:p>
            <a:pPr marL="0" indent="0" algn="ctr">
              <a:spcBef>
                <a:spcPts val="0"/>
              </a:spcBef>
              <a:buNone/>
            </a:pPr>
            <a:r>
              <a:rPr lang="en-US" sz="2800" dirty="0">
                <a:latin typeface="+mn-lt"/>
                <a:cs typeface="Segoe UI" panose="020B0502040204020203" pitchFamily="34" charset="0"/>
              </a:rPr>
              <a:t> </a:t>
            </a:r>
            <a:r>
              <a:rPr lang="en-US" sz="1800" dirty="0">
                <a:latin typeface="+mn-lt"/>
                <a:cs typeface="Segoe UI" panose="020B0502040204020203" pitchFamily="34" charset="0"/>
                <a:hlinkClick r:id="rId4"/>
              </a:rPr>
              <a:t>Mirza and </a:t>
            </a:r>
            <a:r>
              <a:rPr lang="en-US" sz="1800" dirty="0" err="1">
                <a:latin typeface="+mn-lt"/>
                <a:cs typeface="Segoe UI" panose="020B0502040204020203" pitchFamily="34" charset="0"/>
                <a:hlinkClick r:id="rId4"/>
              </a:rPr>
              <a:t>Osindero</a:t>
            </a:r>
            <a:r>
              <a:rPr lang="en-US" sz="1800" dirty="0">
                <a:latin typeface="+mn-lt"/>
                <a:cs typeface="Segoe UI" panose="020B0502040204020203" pitchFamily="34" charset="0"/>
                <a:hlinkClick r:id="rId4"/>
              </a:rPr>
              <a:t>, 2014</a:t>
            </a:r>
            <a:endParaRPr lang="en-US" sz="1800" dirty="0">
              <a:cs typeface="Segoe UI" panose="020B0502040204020203" pitchFamily="34" charset="0"/>
            </a:endParaRPr>
          </a:p>
        </p:txBody>
      </p:sp>
    </p:spTree>
    <p:extLst>
      <p:ext uri="{BB962C8B-B14F-4D97-AF65-F5344CB8AC3E}">
        <p14:creationId xmlns:p14="http://schemas.microsoft.com/office/powerpoint/2010/main" val="3096455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12775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 </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sequences</a:t>
                </a:r>
              </a:p>
              <a:p>
                <a:r>
                  <a:rPr lang="en-US" dirty="0"/>
                  <a:t>A discriminative model finds the joint distribution,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r>
                  <a:rPr lang="en-US" i="1" dirty="0"/>
                  <a:t>Y</a:t>
                </a:r>
                <a:r>
                  <a:rPr lang="en-US" dirty="0"/>
                  <a:t>, given an observation </a:t>
                </a:r>
                <a:r>
                  <a:rPr lang="en-US" i="1" dirty="0"/>
                  <a:t>x</a:t>
                </a:r>
                <a:r>
                  <a:rPr lang="en-US" dirty="0"/>
                  <a:t>  </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986"/>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statistical terms, we say a generative model outputs the joint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given an observable input variable, </a:t>
                </a:r>
                <a:r>
                  <a:rPr lang="en-US" i="1" dirty="0"/>
                  <a:t>X</a:t>
                </a:r>
                <a:r>
                  <a:rPr lang="en-US" dirty="0"/>
                  <a:t>, and target variable Y</a:t>
                </a:r>
              </a:p>
              <a:p>
                <a:r>
                  <a:rPr lang="en-US" dirty="0"/>
                  <a:t>The generative model learns an </a:t>
                </a:r>
                <a:r>
                  <a:rPr lang="en-US" b="1" dirty="0"/>
                  <a:t>embedding space </a:t>
                </a:r>
                <a:r>
                  <a:rPr lang="en-US" dirty="0"/>
                  <a:t>for generating new data instances</a:t>
                </a:r>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10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10641</TotalTime>
  <Words>4265</Words>
  <Application>Microsoft Office PowerPoint</Application>
  <PresentationFormat>Widescreen</PresentationFormat>
  <Paragraphs>619</Paragraphs>
  <Slides>76</Slides>
  <Notes>42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76</vt:i4>
      </vt:variant>
    </vt:vector>
  </HeadingPairs>
  <TitlesOfParts>
    <vt:vector size="85" baseType="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Adversarial Networks </vt:lpstr>
      <vt:lpstr>Generative Adversarial Networks </vt:lpstr>
      <vt:lpstr>Introduction to GANs </vt:lpstr>
      <vt:lpstr>Generative Models and GANs</vt:lpstr>
      <vt:lpstr>Generative Models</vt:lpstr>
      <vt:lpstr>Generative Models</vt:lpstr>
      <vt:lpstr>Generative Models</vt:lpstr>
      <vt:lpstr>Introduction to GANs </vt:lpstr>
      <vt:lpstr>PowerPoint Presentation</vt:lpstr>
      <vt:lpstr>Introduction to Game Theory for GAN Training</vt:lpstr>
      <vt:lpstr>A bit of game theory</vt:lpstr>
      <vt:lpstr>A bit of game theory</vt:lpstr>
      <vt:lpstr>A bit of game theory</vt:lpstr>
      <vt:lpstr>A bit of game theory</vt:lpstr>
      <vt:lpstr>A bit of game theory</vt:lpstr>
      <vt:lpstr>Training a Model using Game Theory</vt:lpstr>
      <vt:lpstr>Game theory and GAN training</vt:lpstr>
      <vt:lpstr>Game theory and GAN training</vt:lpstr>
      <vt:lpstr>Game theory and GAN training</vt:lpstr>
      <vt:lpstr>Game theory and GAN training</vt:lpstr>
      <vt:lpstr>Game theory and GAN training</vt:lpstr>
      <vt:lpstr>Game theory and GAN training</vt:lpstr>
      <vt:lpstr>PowerPoint Presentation</vt:lpstr>
      <vt:lpstr>Training a Discriminator and Generator</vt:lpstr>
      <vt:lpstr>PowerPoint Presentation</vt:lpstr>
      <vt:lpstr>PowerPoint Presentation</vt:lpstr>
      <vt:lpstr>Gradients of the value function  </vt:lpstr>
      <vt:lpstr>PowerPoint Presentation</vt:lpstr>
      <vt:lpstr>Mode collapse and training failure   </vt:lpstr>
      <vt:lpstr>PowerPoint Presentation</vt:lpstr>
      <vt:lpstr>Loss Functions for GANs</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 Models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Advances in GAN Models</vt:lpstr>
      <vt:lpstr>Approaches to improved GAN training</vt:lpstr>
      <vt:lpstr>The Conditional GAN</vt:lpstr>
      <vt:lpstr>The Conditional GAN</vt:lpstr>
      <vt:lpstr>The Conditional GAN</vt:lpstr>
      <vt:lpstr>The Conditional GAN</vt:lpstr>
      <vt:lpstr>The Convolutional GAN</vt:lpstr>
      <vt:lpstr>The Convolutional GAN</vt:lpstr>
      <vt:lpstr>The Convolutional GAN</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315</cp:revision>
  <dcterms:created xsi:type="dcterms:W3CDTF">2018-12-31T16:25:12Z</dcterms:created>
  <dcterms:modified xsi:type="dcterms:W3CDTF">2023-04-13T21:25:12Z</dcterms:modified>
</cp:coreProperties>
</file>